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90" r:id="rId6"/>
    <p:sldMasterId id="2147483780" r:id="rId7"/>
    <p:sldMasterId id="2147483849" r:id="rId8"/>
    <p:sldMasterId id="2147483873" r:id="rId9"/>
    <p:sldMasterId id="2147483885" r:id="rId10"/>
    <p:sldMasterId id="2147483897" r:id="rId11"/>
    <p:sldMasterId id="2147483926" r:id="rId12"/>
    <p:sldMasterId id="2147483939" r:id="rId13"/>
    <p:sldMasterId id="2147483952" r:id="rId14"/>
  </p:sldMasterIdLst>
  <p:notesMasterIdLst>
    <p:notesMasterId r:id="rId75"/>
  </p:notesMasterIdLst>
  <p:sldIdLst>
    <p:sldId id="810" r:id="rId15"/>
    <p:sldId id="813" r:id="rId16"/>
    <p:sldId id="733" r:id="rId17"/>
    <p:sldId id="735" r:id="rId18"/>
    <p:sldId id="848" r:id="rId19"/>
    <p:sldId id="807" r:id="rId20"/>
    <p:sldId id="849" r:id="rId21"/>
    <p:sldId id="817" r:id="rId22"/>
    <p:sldId id="740" r:id="rId23"/>
    <p:sldId id="818" r:id="rId24"/>
    <p:sldId id="815" r:id="rId25"/>
    <p:sldId id="821" r:id="rId26"/>
    <p:sldId id="741" r:id="rId27"/>
    <p:sldId id="846" r:id="rId28"/>
    <p:sldId id="808" r:id="rId29"/>
    <p:sldId id="847" r:id="rId30"/>
    <p:sldId id="845" r:id="rId31"/>
    <p:sldId id="748" r:id="rId32"/>
    <p:sldId id="816" r:id="rId33"/>
    <p:sldId id="823" r:id="rId34"/>
    <p:sldId id="841" r:id="rId35"/>
    <p:sldId id="820" r:id="rId36"/>
    <p:sldId id="819" r:id="rId37"/>
    <p:sldId id="822" r:id="rId38"/>
    <p:sldId id="756" r:id="rId39"/>
    <p:sldId id="757" r:id="rId40"/>
    <p:sldId id="824" r:id="rId41"/>
    <p:sldId id="759" r:id="rId42"/>
    <p:sldId id="828" r:id="rId43"/>
    <p:sldId id="830" r:id="rId44"/>
    <p:sldId id="763" r:id="rId45"/>
    <p:sldId id="831" r:id="rId46"/>
    <p:sldId id="825" r:id="rId47"/>
    <p:sldId id="826" r:id="rId48"/>
    <p:sldId id="765" r:id="rId49"/>
    <p:sldId id="811" r:id="rId50"/>
    <p:sldId id="838" r:id="rId51"/>
    <p:sldId id="767" r:id="rId52"/>
    <p:sldId id="833" r:id="rId53"/>
    <p:sldId id="771" r:id="rId54"/>
    <p:sldId id="772" r:id="rId55"/>
    <p:sldId id="842" r:id="rId56"/>
    <p:sldId id="834" r:id="rId57"/>
    <p:sldId id="835" r:id="rId58"/>
    <p:sldId id="836" r:id="rId59"/>
    <p:sldId id="775" r:id="rId60"/>
    <p:sldId id="776" r:id="rId61"/>
    <p:sldId id="839" r:id="rId62"/>
    <p:sldId id="803" r:id="rId63"/>
    <p:sldId id="804" r:id="rId64"/>
    <p:sldId id="782" r:id="rId65"/>
    <p:sldId id="784" r:id="rId66"/>
    <p:sldId id="785" r:id="rId67"/>
    <p:sldId id="786" r:id="rId68"/>
    <p:sldId id="805" r:id="rId69"/>
    <p:sldId id="791" r:id="rId70"/>
    <p:sldId id="843" r:id="rId71"/>
    <p:sldId id="829" r:id="rId72"/>
    <p:sldId id="840" r:id="rId73"/>
    <p:sldId id="797" r:id="rId74"/>
  </p:sldIdLst>
  <p:sldSz cx="12192000" cy="6858000"/>
  <p:notesSz cx="6858000" cy="9144000"/>
  <p:embeddedFontLst>
    <p:embeddedFont>
      <p:font typeface="FUCXED CAPS" panose="020B0604020202020204" charset="0"/>
      <p:regular r:id="rId76"/>
    </p:embeddedFont>
    <p:embeddedFont>
      <p:font typeface="Calibri" panose="020F0502020204030204" pitchFamily="34" charset="0"/>
      <p:regular r:id="rId77"/>
      <p:bold r:id="rId78"/>
      <p:italic r:id="rId79"/>
      <p:boldItalic r:id="rId80"/>
    </p:embeddedFont>
    <p:embeddedFont>
      <p:font typeface="Tw Cen MT Condensed Extra Bold" panose="020B0803020202020204" pitchFamily="34" charset="0"/>
      <p:regular r:id="rId81"/>
    </p:embeddedFont>
    <p:embeddedFont>
      <p:font typeface="Calibri Light" panose="020F0302020204030204" pitchFamily="34" charset="0"/>
      <p:regular r:id="rId82"/>
      <p: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pos="1527" userDrawn="1">
          <p15:clr>
            <a:srgbClr val="A4A3A4"/>
          </p15:clr>
        </p15:guide>
        <p15:guide id="22" orient="horz" pos="1661" userDrawn="1">
          <p15:clr>
            <a:srgbClr val="A4A3A4"/>
          </p15:clr>
        </p15:guide>
        <p15:guide id="23" orient="horz" pos="3385" userDrawn="1">
          <p15:clr>
            <a:srgbClr val="A4A3A4"/>
          </p15:clr>
        </p15:guide>
        <p15:guide id="24" orient="horz" pos="799" userDrawn="1">
          <p15:clr>
            <a:srgbClr val="A4A3A4"/>
          </p15:clr>
        </p15:guide>
        <p15:guide id="25" pos="5700" userDrawn="1">
          <p15:clr>
            <a:srgbClr val="A4A3A4"/>
          </p15:clr>
        </p15:guide>
      </p15:sldGuideLst>
    </p:ext>
    <p:ext uri="{2D200454-40CA-4A62-9FC3-DE9A4176ACB9}">
      <p15:notesGuideLst xmlns:p15="http://schemas.microsoft.com/office/powerpoint/2012/main">
        <p15:guide id="1" orient="horz" pos="286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Woodhall" initials="AW" lastIdx="13" clrIdx="0"/>
  <p:cmAuthor id="2" name="Hamish Reid" initials="HR" lastIdx="8" clrIdx="1"/>
  <p:cmAuthor id="3" name="Hamish Reid" initials="HR [2]" lastIdx="1" clrIdx="2"/>
  <p:cmAuthor id="4" name="Hamish Reid" initials="HR [3]" lastIdx="1" clrIdx="3"/>
  <p:cmAuthor id="5" name="Hamish Reid" initials="HR [4]" lastIdx="1" clrIdx="4"/>
  <p:cmAuthor id="6" name="Hamish Reid" initials="HR [5]" lastIdx="1" clrIdx="5"/>
  <p:cmAuthor id="7" name="Hamish Reid" initials="HR [6]" lastIdx="1" clrIdx="6"/>
  <p:cmAuthor id="8" name="Hamish Reid" initials="HR [7]" lastIdx="1" clrIdx="7"/>
  <p:cmAuthor id="9" name="Hamish Reid" initials="HR [8]" lastIdx="1" clrIdx="8"/>
  <p:cmAuthor id="10" name="Hamish Reid" initials="HR [9]" lastIdx="1" clrIdx="9"/>
  <p:cmAuthor id="11" name="Hamish Reid" initials="HR [10]" lastIdx="1" clrIdx="10"/>
  <p:cmAuthor id="12" name="Hamish Reid" initials="HR [11]" lastIdx="1" clrIdx="11"/>
  <p:cmAuthor id="13" name="Hamish Reid" initials="HR [12]" lastIdx="1" clrIdx="12"/>
  <p:cmAuthor id="14" name="Hamish Reid" initials="HR [13]" lastIdx="1" clrIdx="13"/>
  <p:cmAuthor id="15" name="Hamish Reid" initials="HR [14]" lastIdx="1" clrIdx="14"/>
  <p:cmAuthor id="16" name="Hamish Reid" initials="HR [15]" lastIdx="1"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2D050"/>
    <a:srgbClr val="ACDDDA"/>
    <a:srgbClr val="0FB55E"/>
    <a:srgbClr val="39B63B"/>
    <a:srgbClr val="F0F14C"/>
    <a:srgbClr val="00FF00"/>
    <a:srgbClr val="D6EDBD"/>
    <a:srgbClr val="B4DE86"/>
    <a:srgbClr val="C6DBEA"/>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10" autoAdjust="0"/>
    <p:restoredTop sz="93557" autoAdjust="0"/>
  </p:normalViewPr>
  <p:slideViewPr>
    <p:cSldViewPr snapToGrid="0" snapToObjects="1">
      <p:cViewPr>
        <p:scale>
          <a:sx n="66" d="100"/>
          <a:sy n="66" d="100"/>
        </p:scale>
        <p:origin x="96" y="32"/>
      </p:cViewPr>
      <p:guideLst>
        <p:guide pos="1527"/>
        <p:guide orient="horz" pos="1661"/>
        <p:guide orient="horz" pos="3385"/>
        <p:guide orient="horz" pos="799"/>
        <p:guide pos="5700"/>
      </p:guideLst>
    </p:cSldViewPr>
  </p:slideViewPr>
  <p:outlineViewPr>
    <p:cViewPr>
      <p:scale>
        <a:sx n="33" d="100"/>
        <a:sy n="33" d="100"/>
      </p:scale>
      <p:origin x="0" y="-5808"/>
    </p:cViewPr>
  </p:outlineViewPr>
  <p:notesTextViewPr>
    <p:cViewPr>
      <p:scale>
        <a:sx n="100" d="100"/>
        <a:sy n="100" d="100"/>
      </p:scale>
      <p:origin x="0" y="0"/>
    </p:cViewPr>
  </p:notesTextViewPr>
  <p:sorterViewPr>
    <p:cViewPr varScale="1">
      <p:scale>
        <a:sx n="1" d="1"/>
        <a:sy n="1" d="1"/>
      </p:scale>
      <p:origin x="0" y="-2706"/>
    </p:cViewPr>
  </p:sorterViewPr>
  <p:notesViewPr>
    <p:cSldViewPr snapToGrid="0" snapToObjects="1" showGuides="1">
      <p:cViewPr>
        <p:scale>
          <a:sx n="66" d="100"/>
          <a:sy n="66" d="100"/>
        </p:scale>
        <p:origin x="2550" y="-786"/>
      </p:cViewPr>
      <p:guideLst>
        <p:guide orient="horz" pos="286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font" Target="fonts/font1.fntdata"/><Relationship Id="rId84"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font" Target="fonts/font4.fntdata"/><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font" Target="fonts/font7.fntdata"/><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font" Target="fonts/font2.fntdata"/><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font" Target="fonts/font5.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D935A-9949-0942-8A28-D0DC33B6F012}" type="datetimeFigureOut">
              <a:rPr lang="en-US" smtClean="0"/>
              <a:t>11/18/2019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954D5-CCE6-5A48-AEBD-9F6C9F945DAE}" type="slidenum">
              <a:rPr lang="en-US" smtClean="0"/>
              <a:t>‹#›</a:t>
            </a:fld>
            <a:endParaRPr lang="en-US" dirty="0"/>
          </a:p>
        </p:txBody>
      </p:sp>
    </p:spTree>
    <p:extLst>
      <p:ext uri="{BB962C8B-B14F-4D97-AF65-F5344CB8AC3E}">
        <p14:creationId xmlns:p14="http://schemas.microsoft.com/office/powerpoint/2010/main" val="159572957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1200"/>
      </a:spcAft>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Aft>
        <a:spcPts val="1200"/>
      </a:spcAft>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Aft>
        <a:spcPts val="1200"/>
      </a:spcAft>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Aft>
        <a:spcPts val="1200"/>
      </a:spcAft>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Aft>
        <a:spcPts val="120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open?id=1qNyE7fOfXNFYxb0D9vhEzJOczIDXk3o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ition.cnn.com/2019/03/26/africa/mozambique-drone-footage-cyclone-idai-intl/index.html" TargetMode="External"/><Relationship Id="rId7" Type="http://schemas.openxmlformats.org/officeDocument/2006/relationships/hyperlink" Target="https://www.wikiwand.com/en/2018_California_wildfire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dition.cnn.com/2019/07/12/india/india-chennai-water-crisis-train-intl/index.html" TargetMode="External"/><Relationship Id="rId5" Type="http://schemas.openxmlformats.org/officeDocument/2006/relationships/hyperlink" Target="https://www.bbc.co.uk/news/world-australia-47274662" TargetMode="External"/><Relationship Id="rId4" Type="http://schemas.openxmlformats.org/officeDocument/2006/relationships/hyperlink" Target="https://www.bbc.co.uk/news/av/world-africa-48081592/cyclone-kenneth-wipes-out-mozambique-villag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paperpile.com/b/RgN4Bg/VbJ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paperpile.com/b/RgN4Bg/coy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worldwatch.org/node/5960"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pbes.ne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ipbes.net/news/million-threatened-species-thirteen-questions-answer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Merchants_of_Doub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296567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Tx/>
              <a:buNone/>
            </a:pPr>
            <a:r>
              <a:rPr lang="en-US" sz="1100" b="0" i="0" u="none" strike="noStrike" baseline="0" dirty="0" smtClean="0">
                <a:solidFill>
                  <a:srgbClr val="000000"/>
                </a:solidFill>
                <a:effectLst/>
                <a:latin typeface="Arial" charset="0"/>
              </a:rPr>
              <a:t>However, we orbit the sun, and the sun’s rays reach the Earth and warm it. </a:t>
            </a:r>
          </a:p>
          <a:p>
            <a:pPr marL="0" indent="0" rtl="0" fontAlgn="base">
              <a:spcBef>
                <a:spcPts val="0"/>
              </a:spcBef>
              <a:spcAft>
                <a:spcPts val="0"/>
              </a:spcAft>
              <a:buFontTx/>
              <a:buNone/>
            </a:pPr>
            <a:endParaRPr lang="en-US" sz="1100" b="0" i="0" u="none" strike="noStrike" baseline="0" dirty="0" smtClean="0">
              <a:solidFill>
                <a:srgbClr val="000000"/>
              </a:solidFill>
              <a:effectLst/>
              <a:latin typeface="Arial" charset="0"/>
            </a:endParaRPr>
          </a:p>
          <a:p>
            <a:pPr marL="0" indent="0" rtl="0" fontAlgn="base">
              <a:spcBef>
                <a:spcPts val="0"/>
              </a:spcBef>
              <a:spcAft>
                <a:spcPts val="0"/>
              </a:spcAft>
              <a:buFontTx/>
              <a:buNone/>
            </a:pPr>
            <a:r>
              <a:rPr lang="en-US" sz="1100" b="0" i="0" u="none" strike="noStrike" baseline="0" dirty="0" smtClean="0">
                <a:solidFill>
                  <a:srgbClr val="000000"/>
                </a:solidFill>
                <a:effectLst/>
                <a:latin typeface="Arial" charset="0"/>
              </a:rPr>
              <a:t>[For more detail] </a:t>
            </a:r>
          </a:p>
          <a:p>
            <a:pPr marL="0" indent="0" rtl="0" fontAlgn="base">
              <a:spcBef>
                <a:spcPts val="0"/>
              </a:spcBef>
              <a:spcAft>
                <a:spcPts val="0"/>
              </a:spcAft>
              <a:buFontTx/>
              <a:buNone/>
            </a:pPr>
            <a:r>
              <a:rPr lang="en-US" sz="1100" b="0" i="0" u="none" strike="noStrike" baseline="0" dirty="0" smtClean="0">
                <a:solidFill>
                  <a:srgbClr val="000000"/>
                </a:solidFill>
                <a:effectLst/>
                <a:latin typeface="Arial" charset="0"/>
              </a:rPr>
              <a:t>The sun’s energy reaches us as visible light, and when it reaches the Earth this light energy is absorbed and converted into heat. This heat then radiates back out away from the Earth in the form of lower-frequency infrared radiation, or “heat”. If we had no atmosphere, this radiation would escape back out into space and the Earth would be very much colder than it is now – not absolute zero, but it would certainly be a ball of ice. </a:t>
            </a:r>
            <a:endParaRPr lang="en-US" sz="1100" b="0" i="0" u="none" strike="noStrike" dirty="0" smtClean="0">
              <a:solidFill>
                <a:srgbClr val="000000"/>
              </a:solidFill>
              <a:effectLst/>
              <a:latin typeface="Arial" charset="0"/>
            </a:endParaRPr>
          </a:p>
          <a:p>
            <a:pPr marL="0" indent="0" rtl="0" fontAlgn="base">
              <a:buFontTx/>
              <a:buNone/>
            </a:pP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57980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sz="1100" b="0" i="0" u="none" strike="noStrike" kern="1200" dirty="0" smtClean="0">
                <a:solidFill>
                  <a:schemeClr val="tx1"/>
                </a:solidFill>
                <a:effectLst/>
                <a:latin typeface="+mn-lt"/>
                <a:ea typeface="+mn-ea"/>
                <a:cs typeface="+mn-cs"/>
              </a:rPr>
              <a:t>Fortunately, we have an atmosphere that contains carbon dioxide (CO</a:t>
            </a:r>
            <a:r>
              <a:rPr lang="en-US" sz="1100" b="0" i="0" u="none" strike="noStrike" kern="1200" baseline="-25000" dirty="0" smtClean="0">
                <a:solidFill>
                  <a:schemeClr val="tx1"/>
                </a:solidFill>
                <a:effectLst/>
                <a:latin typeface="+mn-lt"/>
                <a:ea typeface="+mn-ea"/>
                <a:cs typeface="+mn-cs"/>
              </a:rPr>
              <a:t>2</a:t>
            </a:r>
            <a:r>
              <a:rPr lang="en-US" sz="1100" b="0" i="0" u="none" strike="noStrike" kern="1200" baseline="0" dirty="0" smtClean="0">
                <a:solidFill>
                  <a:schemeClr val="tx1"/>
                </a:solidFill>
                <a:effectLst/>
                <a:latin typeface="+mn-lt"/>
                <a:ea typeface="+mn-ea"/>
                <a:cs typeface="+mn-cs"/>
              </a:rPr>
              <a:t>) which has the property that even in very tiny amounts, it traps heat and stops it from escaping back out into space. This heat-trapping is called the </a:t>
            </a:r>
            <a:r>
              <a:rPr lang="en-US" sz="1100" b="0" i="1" u="none" strike="noStrike" kern="1200" baseline="0" dirty="0" smtClean="0">
                <a:solidFill>
                  <a:schemeClr val="tx1"/>
                </a:solidFill>
                <a:effectLst/>
                <a:latin typeface="+mn-lt"/>
                <a:ea typeface="+mn-ea"/>
                <a:cs typeface="+mn-cs"/>
              </a:rPr>
              <a:t>greenhouse effect</a:t>
            </a:r>
            <a:r>
              <a:rPr lang="en-US" sz="1100" b="0" i="0" u="none" strike="noStrike" kern="1200" baseline="0" dirty="0" smtClean="0">
                <a:solidFill>
                  <a:schemeClr val="tx1"/>
                </a:solidFill>
                <a:effectLst/>
                <a:latin typeface="+mn-lt"/>
                <a:ea typeface="+mn-ea"/>
                <a:cs typeface="+mn-cs"/>
              </a:rPr>
              <a:t> and it is what keeps the climate temperate. (note that CO</a:t>
            </a:r>
            <a:r>
              <a:rPr lang="en-US" sz="1100" b="0" i="0" u="none" strike="noStrike" kern="1200" baseline="-25000" dirty="0" smtClean="0">
                <a:solidFill>
                  <a:schemeClr val="tx1"/>
                </a:solidFill>
                <a:effectLst/>
                <a:latin typeface="+mn-lt"/>
                <a:ea typeface="+mn-ea"/>
                <a:cs typeface="+mn-cs"/>
              </a:rPr>
              <a:t>2</a:t>
            </a:r>
            <a:r>
              <a:rPr lang="en-US" sz="1100" b="0" i="0" u="none" strike="noStrike" kern="1200" baseline="0" dirty="0" smtClean="0">
                <a:solidFill>
                  <a:schemeClr val="tx1"/>
                </a:solidFill>
                <a:effectLst/>
                <a:latin typeface="+mn-lt"/>
                <a:ea typeface="+mn-ea"/>
                <a:cs typeface="+mn-cs"/>
              </a:rPr>
              <a:t> isn’t the only greenhouse gas, but it is the main one of concern at the moment). </a:t>
            </a:r>
          </a:p>
          <a:p>
            <a:pPr marL="0" indent="0" rtl="0" fontAlgn="base">
              <a:buFontTx/>
              <a:buNone/>
            </a:pPr>
            <a:endParaRPr lang="en-US" sz="1100" b="0" i="0" u="none" strike="noStrike" kern="1200" baseline="0" dirty="0" smtClean="0">
              <a:solidFill>
                <a:schemeClr val="tx1"/>
              </a:solidFill>
              <a:effectLst/>
              <a:latin typeface="+mn-lt"/>
              <a:ea typeface="+mn-ea"/>
              <a:cs typeface="+mn-cs"/>
            </a:endParaRPr>
          </a:p>
          <a:p>
            <a:pPr marL="0" indent="0" rtl="0" fontAlgn="base">
              <a:buFontTx/>
              <a:buNone/>
            </a:pPr>
            <a:r>
              <a:rPr lang="en-US" sz="1100" b="0" i="0" u="none" strike="noStrike" kern="1200" baseline="0" dirty="0" smtClean="0">
                <a:solidFill>
                  <a:schemeClr val="tx1"/>
                </a:solidFill>
                <a:effectLst/>
                <a:latin typeface="+mn-lt"/>
                <a:ea typeface="+mn-ea"/>
                <a:cs typeface="+mn-cs"/>
              </a:rPr>
              <a:t>Because of the balance between energy coming in and energy escaping back out again, regulated by greenhouse gases, the Earth’s climate is temperate and so water remains mostly liquid (except for the ice at the poles and water </a:t>
            </a:r>
            <a:r>
              <a:rPr lang="en-US" sz="1100" b="0" i="0" u="none" strike="noStrike" kern="1200" baseline="0" dirty="0" err="1" smtClean="0">
                <a:solidFill>
                  <a:schemeClr val="tx1"/>
                </a:solidFill>
                <a:effectLst/>
                <a:latin typeface="+mn-lt"/>
                <a:ea typeface="+mn-ea"/>
                <a:cs typeface="+mn-cs"/>
              </a:rPr>
              <a:t>vapour</a:t>
            </a:r>
            <a:r>
              <a:rPr lang="en-US" sz="1100" b="0" i="0" u="none" strike="noStrike" kern="1200" baseline="0" dirty="0" smtClean="0">
                <a:solidFill>
                  <a:schemeClr val="tx1"/>
                </a:solidFill>
                <a:effectLst/>
                <a:latin typeface="+mn-lt"/>
                <a:ea typeface="+mn-ea"/>
                <a:cs typeface="+mn-cs"/>
              </a:rPr>
              <a:t> in the atmosphere) and life is able to flourish. </a:t>
            </a:r>
          </a:p>
          <a:p>
            <a:pPr marL="0" indent="0" rtl="0" fontAlgn="base">
              <a:buFontTx/>
              <a:buNone/>
            </a:pPr>
            <a:endParaRPr lang="en-US" sz="1100" b="0" i="0" u="none" strike="noStrike" kern="1200" baseline="0" dirty="0" smtClean="0">
              <a:solidFill>
                <a:schemeClr val="tx1"/>
              </a:solidFill>
              <a:effectLst/>
              <a:latin typeface="+mn-lt"/>
              <a:ea typeface="+mn-ea"/>
              <a:cs typeface="+mn-cs"/>
            </a:endParaRPr>
          </a:p>
          <a:p>
            <a:pPr marL="0" indent="0" rtl="0" fontAlgn="base">
              <a:buFontTx/>
              <a:buNone/>
            </a:pPr>
            <a:r>
              <a:rPr lang="en-US" sz="1100" b="0" i="0" u="none" strike="noStrike" kern="1200" baseline="0" dirty="0" smtClean="0">
                <a:solidFill>
                  <a:schemeClr val="tx1"/>
                </a:solidFill>
                <a:effectLst/>
                <a:latin typeface="+mn-lt"/>
                <a:ea typeface="+mn-ea"/>
                <a:cs typeface="+mn-cs"/>
              </a:rPr>
              <a:t>[For more detail]</a:t>
            </a:r>
          </a:p>
          <a:p>
            <a:pPr marL="0" indent="0" rtl="0" fontAlgn="base">
              <a:buFontTx/>
              <a:buNone/>
            </a:pPr>
            <a:r>
              <a:rPr lang="en-US" sz="1100" b="0" i="0" u="none" strike="noStrike" kern="1200" baseline="0" dirty="0" smtClean="0">
                <a:solidFill>
                  <a:schemeClr val="tx1"/>
                </a:solidFill>
                <a:effectLst/>
                <a:latin typeface="+mn-lt"/>
                <a:ea typeface="+mn-ea"/>
                <a:cs typeface="+mn-cs"/>
              </a:rPr>
              <a:t>Around 200 years ago the French physicist Joseph Fourier (some of you may recognize his name from Fourier analysis) calculated that the Earth is warmer than would be expected given how much energy reaches us from the Sun and how much in theory radiates back out into space. In the mid-1900s the geologist John Tyndall suggested that the composition of the atmosphere might regulate temperate, and found that </a:t>
            </a:r>
            <a:r>
              <a:rPr lang="en-GB" sz="1100" kern="1200" dirty="0" smtClean="0">
                <a:solidFill>
                  <a:schemeClr val="tx1"/>
                </a:solidFill>
                <a:effectLst/>
                <a:latin typeface="Arial" panose="020B0604020202020204" pitchFamily="34" charset="0"/>
                <a:ea typeface="+mn-ea"/>
                <a:cs typeface="Arial" panose="020B0604020202020204" pitchFamily="34" charset="0"/>
              </a:rPr>
              <a:t>water vapour, CO</a:t>
            </a:r>
            <a:r>
              <a:rPr lang="en-GB" sz="1100" kern="1200" baseline="-25000" dirty="0" smtClean="0">
                <a:solidFill>
                  <a:schemeClr val="tx1"/>
                </a:solidFill>
                <a:effectLst/>
                <a:latin typeface="Arial" panose="020B0604020202020204" pitchFamily="34" charset="0"/>
                <a:ea typeface="+mn-ea"/>
                <a:cs typeface="Arial" panose="020B0604020202020204" pitchFamily="34" charset="0"/>
              </a:rPr>
              <a:t>2</a:t>
            </a:r>
            <a:r>
              <a:rPr lang="en-GB" sz="1100" kern="1200" dirty="0" smtClean="0">
                <a:solidFill>
                  <a:schemeClr val="tx1"/>
                </a:solidFill>
                <a:effectLst/>
                <a:latin typeface="Arial" panose="020B0604020202020204" pitchFamily="34" charset="0"/>
                <a:ea typeface="+mn-ea"/>
                <a:cs typeface="Arial" panose="020B0604020202020204" pitchFamily="34" charset="0"/>
              </a:rPr>
              <a:t> and methane are heat-trapping. </a:t>
            </a:r>
            <a:endParaRPr lang="en-US" sz="1100" b="0" i="0" u="none" strike="noStrike" kern="1200" baseline="0" dirty="0" smtClean="0">
              <a:solidFill>
                <a:schemeClr val="tx1"/>
              </a:solidFill>
              <a:effectLst/>
              <a:latin typeface="+mn-lt"/>
              <a:ea typeface="+mn-ea"/>
              <a:cs typeface="+mn-cs"/>
            </a:endParaRPr>
          </a:p>
          <a:p>
            <a:pPr marL="0" indent="0" rtl="0" fontAlgn="base">
              <a:buFontTx/>
              <a:buNone/>
            </a:pPr>
            <a:endParaRPr lang="en-US" sz="1100" b="0" i="0" u="none" strike="noStrike" kern="1200" baseline="0" dirty="0" smtClean="0">
              <a:solidFill>
                <a:schemeClr val="tx1"/>
              </a:solidFill>
              <a:effectLst/>
              <a:latin typeface="+mn-lt"/>
              <a:ea typeface="+mn-ea"/>
              <a:cs typeface="+mn-cs"/>
            </a:endParaRPr>
          </a:p>
          <a:p>
            <a:pPr marL="0" indent="0" rtl="0" fontAlgn="base">
              <a:buFontTx/>
              <a:buNone/>
            </a:pPr>
            <a:r>
              <a:rPr lang="en-US" sz="1100" b="0" i="0" u="none" strike="noStrike" kern="1200" baseline="0" dirty="0" smtClean="0">
                <a:solidFill>
                  <a:schemeClr val="tx1"/>
                </a:solidFill>
                <a:effectLst/>
                <a:latin typeface="+mn-lt"/>
                <a:ea typeface="+mn-ea"/>
                <a:cs typeface="+mn-cs"/>
              </a:rPr>
              <a:t>Here is an interesting article about the discovery of the greenhouse effect:</a:t>
            </a:r>
          </a:p>
          <a:p>
            <a:pPr marL="0" indent="0" rtl="0" fontAlgn="base">
              <a:buFontTx/>
              <a:buNone/>
            </a:pPr>
            <a:r>
              <a:rPr lang="en-US" sz="1100" b="0" i="0" u="none" strike="noStrike" kern="1200" dirty="0" smtClean="0">
                <a:solidFill>
                  <a:schemeClr val="tx1"/>
                </a:solidFill>
                <a:effectLst/>
                <a:latin typeface="+mn-lt"/>
                <a:ea typeface="+mn-ea"/>
                <a:cs typeface="+mn-cs"/>
              </a:rPr>
              <a:t>https://www.irishtimes.com/news/science/how-joseph-fourier-discovered-the-greenhouse-effect-1.3824189</a:t>
            </a: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45712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mid-1800s,</a:t>
            </a:r>
            <a:r>
              <a:rPr lang="en-US" baseline="0" dirty="0" smtClean="0"/>
              <a:t> scientists and engineers began to develop the first fuel-powered machines. Before then, energy from the wind and from water was used to drive machines but with the development of the steam engine, attention switched to coal, and then oil and natural gas. These are </a:t>
            </a:r>
            <a:r>
              <a:rPr lang="en-US" i="1" baseline="0" dirty="0" smtClean="0"/>
              <a:t>fossil fuels</a:t>
            </a:r>
            <a:r>
              <a:rPr lang="en-US" i="0" baseline="0" dirty="0" smtClean="0"/>
              <a:t>, called that because they arise from the decayed remains of ancient plants and animals that were buried in the Earth and then slowly turned into fuel. </a:t>
            </a:r>
          </a:p>
          <a:p>
            <a:endParaRPr lang="en-US" i="0" baseline="0" dirty="0" smtClean="0"/>
          </a:p>
          <a:p>
            <a:r>
              <a:rPr lang="en-US" i="0" baseline="0" dirty="0" smtClean="0"/>
              <a:t>Fossil fuels are abundant in the earth’s crust and for 200 years, we have been digging out coal, and drilling for oil and natural gas, so that we can power more and more machines. This led to what we call the “Industrial Revolution”. </a:t>
            </a:r>
            <a:r>
              <a:rPr lang="en-US" i="0" baseline="0" dirty="0" err="1" smtClean="0"/>
              <a:t>Nowdays</a:t>
            </a:r>
            <a:r>
              <a:rPr lang="en-US" i="0" baseline="0" dirty="0" smtClean="0"/>
              <a:t>, in the </a:t>
            </a:r>
            <a:r>
              <a:rPr lang="en-US" i="1" baseline="0" dirty="0" err="1" smtClean="0"/>
              <a:t>industrialised</a:t>
            </a:r>
            <a:r>
              <a:rPr lang="en-US" i="0" baseline="0" dirty="0" smtClean="0"/>
              <a:t> parts of the world such as the UK, Europe and America, most of our activities use fossil-fuel-powered machines. We drive around in cars, burn gas to heat our homes, burn aviation fuel to go on holiday, and we eat very large amounts of meat, which require a lot of fossil fuel to produce and transport. </a:t>
            </a:r>
          </a:p>
          <a:p>
            <a:endParaRPr lang="en-US" i="0" baseline="0" dirty="0" smtClean="0"/>
          </a:p>
          <a:p>
            <a:r>
              <a:rPr lang="en-US" i="0" baseline="0" dirty="0" smtClean="0"/>
              <a:t>There is one very big consequence of all this fossil fuel burning and that is that its major byproduct is CO</a:t>
            </a:r>
            <a:r>
              <a:rPr lang="en-US" i="0" baseline="-25000" dirty="0" smtClean="0"/>
              <a:t>2</a:t>
            </a:r>
            <a:r>
              <a:rPr lang="en-US" i="0" baseline="0" dirty="0" smtClean="0"/>
              <a:t>. </a:t>
            </a:r>
          </a:p>
          <a:p>
            <a:endParaRPr lang="en-US" i="0" baseline="0" dirty="0" smtClean="0"/>
          </a:p>
          <a:p>
            <a:r>
              <a:rPr lang="en-US" i="0" baseline="0" dirty="0" smtClean="0"/>
              <a:t>[For more advanced discussion] </a:t>
            </a:r>
          </a:p>
          <a:p>
            <a:r>
              <a:rPr lang="en-US" i="0" baseline="0" dirty="0" smtClean="0"/>
              <a:t>In the 1890s the Swedish chemist Svante Arrhenius calculated that the amount of CO</a:t>
            </a:r>
            <a:r>
              <a:rPr lang="en-US" i="0" baseline="-25000" dirty="0" smtClean="0"/>
              <a:t>2</a:t>
            </a:r>
            <a:r>
              <a:rPr lang="en-US" i="0" baseline="0" dirty="0" smtClean="0"/>
              <a:t> being produced by the activities of industry could, in theory alter the CO</a:t>
            </a:r>
            <a:r>
              <a:rPr lang="en-US" i="0" baseline="-25000" dirty="0" smtClean="0"/>
              <a:t>2 </a:t>
            </a:r>
            <a:r>
              <a:rPr lang="en-US" i="0" baseline="0" dirty="0" smtClean="0"/>
              <a:t>composition of the atmosphere enough to trap heat. At that time scientists did not have the tools to test his theory but in the early decades of the 20</a:t>
            </a:r>
            <a:r>
              <a:rPr lang="en-US" i="0" baseline="30000" dirty="0" smtClean="0"/>
              <a:t>th</a:t>
            </a:r>
            <a:r>
              <a:rPr lang="en-US" i="0" baseline="0" dirty="0" smtClean="0"/>
              <a:t> century, measurements of the Earth’s temperature and of atmospheric CO</a:t>
            </a:r>
            <a:r>
              <a:rPr lang="en-US" i="0" baseline="-25000" dirty="0" smtClean="0"/>
              <a:t>2</a:t>
            </a:r>
            <a:r>
              <a:rPr lang="en-US" i="0" baseline="0" dirty="0" smtClean="0"/>
              <a:t> began, and it slowly became clear that this was indeed the case.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12</a:t>
            </a:fld>
            <a:endParaRPr lang="en-US" dirty="0"/>
          </a:p>
        </p:txBody>
      </p:sp>
    </p:spTree>
    <p:extLst>
      <p:ext uri="{BB962C8B-B14F-4D97-AF65-F5344CB8AC3E}">
        <p14:creationId xmlns:p14="http://schemas.microsoft.com/office/powerpoint/2010/main" val="9564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sz="1100" b="0" i="0" u="none" strike="noStrike" kern="1200" dirty="0" smtClean="0">
                <a:solidFill>
                  <a:schemeClr val="tx1"/>
                </a:solidFill>
                <a:effectLst/>
                <a:latin typeface="+mn-lt"/>
                <a:ea typeface="+mn-ea"/>
                <a:cs typeface="+mn-cs"/>
              </a:rPr>
              <a:t>A major consequence of the Industrial Revolution is that we have been pouring</a:t>
            </a:r>
            <a:r>
              <a:rPr lang="en-US" sz="1100" b="0" i="0" u="none" strike="noStrike" kern="1200" baseline="0" dirty="0" smtClean="0">
                <a:solidFill>
                  <a:schemeClr val="tx1"/>
                </a:solidFill>
                <a:effectLst/>
                <a:latin typeface="+mn-lt"/>
                <a:ea typeface="+mn-ea"/>
                <a:cs typeface="+mn-cs"/>
              </a:rPr>
              <a:t> CO</a:t>
            </a:r>
            <a:r>
              <a:rPr lang="en-US" sz="1100" b="0" i="0" u="none" strike="noStrike" kern="1200" baseline="-25000" dirty="0" smtClean="0">
                <a:solidFill>
                  <a:schemeClr val="tx1"/>
                </a:solidFill>
                <a:effectLst/>
                <a:latin typeface="+mn-lt"/>
                <a:ea typeface="+mn-ea"/>
                <a:cs typeface="+mn-cs"/>
              </a:rPr>
              <a:t>2</a:t>
            </a:r>
            <a:r>
              <a:rPr lang="en-US" sz="1100" b="0" i="0" u="none" strike="noStrike" kern="1200" baseline="0" dirty="0" smtClean="0">
                <a:solidFill>
                  <a:schemeClr val="tx1"/>
                </a:solidFill>
                <a:effectLst/>
                <a:latin typeface="+mn-lt"/>
                <a:ea typeface="+mn-ea"/>
                <a:cs typeface="+mn-cs"/>
              </a:rPr>
              <a:t> into the atmosphere and this is trapping heat, enhancing the greenhouse effect and causing the earth to slowly get hotter. </a:t>
            </a: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19108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This graph shows how fast CO</a:t>
            </a:r>
            <a:r>
              <a:rPr lang="en-US" sz="1050" baseline="-25000" dirty="0" smtClean="0"/>
              <a:t>2</a:t>
            </a:r>
            <a:r>
              <a:rPr lang="en-US" sz="1050" baseline="0" dirty="0" smtClean="0"/>
              <a:t> is rising, according to scientific measurements of what happened in the past and what is happening today. CO</a:t>
            </a:r>
            <a:r>
              <a:rPr lang="en-US" sz="1050" baseline="-25000" dirty="0" smtClean="0"/>
              <a:t>2 </a:t>
            </a:r>
            <a:r>
              <a:rPr lang="en-US" sz="1050" baseline="0" dirty="0" smtClean="0"/>
              <a:t>is only a tiny part of the atmosphere and so is measured in parts per million (ppm), and you can see that for the last 2000 years the level has been pretty stable at around 280 ppm. </a:t>
            </a:r>
          </a:p>
          <a:p>
            <a:endParaRPr lang="en-US" sz="1050" baseline="0" dirty="0" smtClean="0"/>
          </a:p>
          <a:p>
            <a:r>
              <a:rPr lang="en-US" sz="1050" baseline="0" dirty="0" smtClean="0"/>
              <a:t>However, when the Industrial Revolution began, this level began to rise steeply, and we are now at more than 400 ppm and rising fast. </a:t>
            </a:r>
          </a:p>
          <a:p>
            <a:endParaRPr lang="en-US" sz="1050" baseline="0" dirty="0" smtClean="0"/>
          </a:p>
          <a:p>
            <a:r>
              <a:rPr lang="en-US" sz="1050" baseline="0" dirty="0" smtClean="0"/>
              <a:t>This graph is sometimes called the hockey stick curve because of the steep bend at the end, like a hockey stick. </a:t>
            </a:r>
          </a:p>
          <a:p>
            <a:endParaRPr lang="en-US" sz="1050" baseline="0" dirty="0" smtClean="0"/>
          </a:p>
          <a:p>
            <a:r>
              <a:rPr lang="en-US" sz="1050" b="1" baseline="0" dirty="0" smtClean="0"/>
              <a:t>Info</a:t>
            </a:r>
          </a:p>
          <a:p>
            <a:r>
              <a:rPr lang="en-GB" sz="1100" kern="1200" dirty="0" smtClean="0">
                <a:solidFill>
                  <a:schemeClr val="tx1"/>
                </a:solidFill>
                <a:effectLst/>
                <a:latin typeface="Arial" panose="020B0604020202020204" pitchFamily="34" charset="0"/>
                <a:ea typeface="+mn-ea"/>
                <a:cs typeface="Arial" panose="020B0604020202020204" pitchFamily="34" charset="0"/>
              </a:rPr>
              <a:t>Mann ME, Bradley RS, Hughes MK (1999) Northern hemisphere temperatures during the past millennium : inferences, uncertainties, and limitations. </a:t>
            </a:r>
            <a:r>
              <a:rPr lang="en-GB" sz="1100" kern="1200" dirty="0" err="1" smtClean="0">
                <a:solidFill>
                  <a:schemeClr val="tx1"/>
                </a:solidFill>
                <a:effectLst/>
                <a:latin typeface="Arial" panose="020B0604020202020204" pitchFamily="34" charset="0"/>
                <a:ea typeface="+mn-ea"/>
                <a:cs typeface="Arial" panose="020B0604020202020204" pitchFamily="34" charset="0"/>
              </a:rPr>
              <a:t>Geophys</a:t>
            </a:r>
            <a:r>
              <a:rPr lang="en-GB" sz="1100" kern="1200" dirty="0" smtClean="0">
                <a:solidFill>
                  <a:schemeClr val="tx1"/>
                </a:solidFill>
                <a:effectLst/>
                <a:latin typeface="Arial" panose="020B0604020202020204" pitchFamily="34" charset="0"/>
                <a:ea typeface="+mn-ea"/>
                <a:cs typeface="Arial" panose="020B0604020202020204" pitchFamily="34" charset="0"/>
              </a:rPr>
              <a:t> Res Lett 26:759–762.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pdf</a:t>
            </a:r>
            <a:endParaRPr lang="en-US" sz="1050" dirty="0" smtClean="0"/>
          </a:p>
          <a:p>
            <a:endParaRPr lang="en-US" sz="1050"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759212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baseline="0" dirty="0" smtClean="0">
                <a:latin typeface="Arial" panose="020B0604020202020204" pitchFamily="34" charset="0"/>
              </a:rPr>
              <a:t>This graph shows what is happening to the earth’s temperature. It is zoomed in on the past 150-odd years from the beginning of the Industrial Revolution, and one curve shows air temperature and one curve shows water temperature – the effect is the same; both are rising fast. </a:t>
            </a:r>
          </a:p>
          <a:p>
            <a:pPr>
              <a:spcAft>
                <a:spcPts val="1200"/>
              </a:spcAft>
            </a:pPr>
            <a:endParaRPr lang="en-US" baseline="0" dirty="0" smtClean="0">
              <a:latin typeface="Arial" panose="020B0604020202020204" pitchFamily="34" charset="0"/>
            </a:endParaRPr>
          </a:p>
          <a:p>
            <a:pPr>
              <a:spcAft>
                <a:spcPts val="1200"/>
              </a:spcAft>
            </a:pPr>
            <a:r>
              <a:rPr lang="en-US" b="1" baseline="0" dirty="0" smtClean="0">
                <a:latin typeface="Arial" panose="020B0604020202020204" pitchFamily="34" charset="0"/>
              </a:rPr>
              <a:t>Info</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100" dirty="0" smtClean="0">
                <a:solidFill>
                  <a:prstClr val="black"/>
                </a:solidFill>
              </a:rPr>
              <a:t>Source: IPCC Special report Climate change and land use (2019)</a:t>
            </a:r>
          </a:p>
          <a:p>
            <a:pPr>
              <a:spcAft>
                <a:spcPts val="1200"/>
              </a:spcAft>
            </a:pPr>
            <a:endParaRPr lang="en-US" b="0" baseline="0"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5315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smtClean="0">
                <a:solidFill>
                  <a:srgbClr val="FF0000"/>
                </a:solidFill>
              </a:rPr>
              <a:t>[Could be hidden if time is tight – right click on the slide in the summary at the left and select “hide slide”]</a:t>
            </a:r>
          </a:p>
          <a:p>
            <a:r>
              <a:rPr lang="en-US" dirty="0" smtClean="0"/>
              <a:t>Here is a visual image by the climate </a:t>
            </a:r>
            <a:r>
              <a:rPr lang="en-US" dirty="0" err="1" smtClean="0"/>
              <a:t>scentist</a:t>
            </a:r>
            <a:r>
              <a:rPr lang="en-US" dirty="0" smtClean="0"/>
              <a:t> Ed Hawkins showing the warming effect over time between 1850 (left) and 2017 (right). Each stripe represents global temperature for that year, relative to the pre-industrial baseline. This image has become iconic and is often used as art and fashion.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54D5-CCE6-5A48-AEBD-9F6C9F945DAE}"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830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[Could be hidden if time is tight – right click on the slide in the summary at the left and select “hide slide”]</a:t>
            </a:r>
          </a:p>
          <a:p>
            <a:endParaRPr lang="en-US" dirty="0" smtClean="0"/>
          </a:p>
          <a:p>
            <a:r>
              <a:rPr lang="en-US" dirty="0" smtClean="0"/>
              <a:t>This shows what happens when you put the temperature and CO</a:t>
            </a:r>
            <a:r>
              <a:rPr lang="en-US" baseline="-25000" dirty="0" smtClean="0"/>
              <a:t>2</a:t>
            </a:r>
            <a:r>
              <a:rPr lang="en-US" baseline="0" dirty="0" smtClean="0"/>
              <a:t> curves together – both are rising extremely steeply.</a:t>
            </a:r>
          </a:p>
          <a:p>
            <a:endParaRPr lang="en-US" baseline="0" dirty="0" smtClean="0"/>
          </a:p>
          <a:p>
            <a:r>
              <a:rPr lang="en-US" b="1" baseline="0" dirty="0" smtClean="0"/>
              <a:t>Info</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100" dirty="0" smtClean="0"/>
              <a:t>Adapted from Henley and Abram, http://tiny.cc/tdqeez </a:t>
            </a:r>
            <a:endParaRPr lang="en-GB" sz="1100" baseline="-25000" dirty="0" smtClean="0"/>
          </a:p>
          <a:p>
            <a:endParaRPr lang="en-GB" b="1" dirty="0"/>
          </a:p>
        </p:txBody>
      </p:sp>
      <p:sp>
        <p:nvSpPr>
          <p:cNvPr id="4" name="Slide Number Placeholder 3"/>
          <p:cNvSpPr>
            <a:spLocks noGrp="1"/>
          </p:cNvSpPr>
          <p:nvPr>
            <p:ph type="sldNum" sz="quarter" idx="10"/>
          </p:nvPr>
        </p:nvSpPr>
        <p:spPr/>
        <p:txBody>
          <a:bodyPr/>
          <a:lstStyle/>
          <a:p>
            <a:fld id="{AF3954D5-CCE6-5A48-AEBD-9F6C9F945DAE}" type="slidenum">
              <a:rPr lang="en-US" smtClean="0"/>
              <a:t>17</a:t>
            </a:fld>
            <a:endParaRPr lang="en-US" dirty="0"/>
          </a:p>
        </p:txBody>
      </p:sp>
    </p:spTree>
    <p:extLst>
      <p:ext uri="{BB962C8B-B14F-4D97-AF65-F5344CB8AC3E}">
        <p14:creationId xmlns:p14="http://schemas.microsoft.com/office/powerpoint/2010/main" val="37885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amount of temperature change doesn't sound like all that much but it actually has surprisingly</a:t>
            </a:r>
            <a:r>
              <a:rPr lang="en-US" baseline="0" dirty="0" smtClean="0"/>
              <a:t> large effects.</a:t>
            </a:r>
          </a:p>
          <a:p>
            <a:endParaRPr lang="en-US" baseline="0" dirty="0" smtClean="0"/>
          </a:p>
          <a:p>
            <a:r>
              <a:rPr lang="en-US" baseline="0" dirty="0" smtClean="0"/>
              <a:t>To help get this in perspective, consider that when the Earth was last 4 degrees colder than today – and 4 degrees doesn’t seem like a lot either – we were in an ice age and the place that is now New York was buried under thick ice. So small changes in average planetary temperature produce large changes in actual living conditions. </a:t>
            </a:r>
          </a:p>
          <a:p>
            <a:endParaRPr lang="en-US" baseline="0" dirty="0" smtClean="0"/>
          </a:p>
          <a:p>
            <a:r>
              <a:rPr lang="en-US" dirty="0" smtClean="0"/>
              <a:t>When the Earth </a:t>
            </a:r>
            <a:r>
              <a:rPr lang="en-US" i="1" dirty="0" smtClean="0"/>
              <a:t>warms</a:t>
            </a:r>
            <a:r>
              <a:rPr lang="en-US" i="0" dirty="0" smtClean="0"/>
              <a:t>, large changes happen too. There is a lot more energy in the atmosphere and so it is a lot more active,</a:t>
            </a:r>
            <a:r>
              <a:rPr lang="en-US" i="0" baseline="0" dirty="0" smtClean="0"/>
              <a:t> with huge s</a:t>
            </a:r>
            <a:r>
              <a:rPr lang="en-US" i="0" dirty="0" smtClean="0"/>
              <a:t>torms, like the hurricane that destroyed Puerto Rico in 2017, or the cyclone in this slide </a:t>
            </a:r>
            <a:r>
              <a:rPr lang="en-US" b="1" i="0" dirty="0" smtClean="0"/>
              <a:t>[top left]</a:t>
            </a:r>
            <a:r>
              <a:rPr lang="en-US" i="0" dirty="0" smtClean="0"/>
              <a:t> that struck Mozambique in 2019.</a:t>
            </a:r>
          </a:p>
          <a:p>
            <a:endParaRPr lang="en-US" i="0" dirty="0" smtClean="0"/>
          </a:p>
          <a:p>
            <a:r>
              <a:rPr lang="en-US" i="0" dirty="0" smtClean="0"/>
              <a:t>There is a lot more moisture in warm air and so some places experience much higher rainfall with flooding. On this slide </a:t>
            </a:r>
            <a:r>
              <a:rPr lang="en-US" b="1" i="0" dirty="0" smtClean="0"/>
              <a:t>[top right] </a:t>
            </a:r>
            <a:r>
              <a:rPr lang="en-US" i="0" dirty="0" smtClean="0"/>
              <a:t>you can see a huge flood in Australia in 2018 that killed half a million cows. </a:t>
            </a:r>
          </a:p>
          <a:p>
            <a:endParaRPr lang="en-US" i="0" dirty="0" smtClean="0"/>
          </a:p>
          <a:p>
            <a:r>
              <a:rPr lang="en-US" i="0" dirty="0" smtClean="0"/>
              <a:t>In regions that are naturally</a:t>
            </a:r>
            <a:r>
              <a:rPr lang="en-US" i="0" baseline="0" dirty="0" smtClean="0"/>
              <a:t> dry, as the air gets hotter then trees dry out and can burn in huge wildfires </a:t>
            </a:r>
            <a:r>
              <a:rPr lang="en-US" b="1" i="0" baseline="0" dirty="0" smtClean="0"/>
              <a:t>[bottom left] </a:t>
            </a:r>
            <a:r>
              <a:rPr lang="en-US" i="0" baseline="0" dirty="0" smtClean="0"/>
              <a:t>, like the ones we have seen recently in California and Australia, and also near the North Pole! Not only do these fires destroy people’s homes and sometimes kill people, they also destroy huge amounts of wildlife. And when trees burn, then they release CO</a:t>
            </a:r>
            <a:r>
              <a:rPr lang="en-US" i="0" baseline="-25000" dirty="0" smtClean="0"/>
              <a:t>2</a:t>
            </a:r>
            <a:r>
              <a:rPr lang="en-US" i="0" baseline="0" dirty="0" smtClean="0"/>
              <a:t> into the air. </a:t>
            </a:r>
          </a:p>
          <a:p>
            <a:endParaRPr lang="en-US" i="0" baseline="0" dirty="0" smtClean="0"/>
          </a:p>
          <a:p>
            <a:r>
              <a:rPr lang="en-US" i="0" baseline="0" dirty="0" smtClean="0"/>
              <a:t>As the Earth gets hotter we also see that less water becomes available in some regions. Sometimes this is because there is less rainfall and sometimes it is also because the glaciers that supply the rivers are melting and receding. This photo </a:t>
            </a:r>
            <a:r>
              <a:rPr lang="en-US" b="1" i="0" baseline="0" dirty="0" smtClean="0"/>
              <a:t>[bottom right]</a:t>
            </a:r>
            <a:r>
              <a:rPr lang="en-US" b="0" i="0" baseline="0" dirty="0" smtClean="0"/>
              <a:t> shows what happened recently in the Indian city of Chennai, when the city ran out of water completely and people had to queue in fierce heat (the extreme peak of the summer was 50C!) to get water that had been delivered by tanker. It has been suggested that in the not-too-distant future, we face a major war breaking out somewhere in the world over access to water.</a:t>
            </a:r>
          </a:p>
          <a:p>
            <a:endParaRPr lang="en-US" b="0" i="0" baseline="0" dirty="0" smtClean="0"/>
          </a:p>
          <a:p>
            <a:r>
              <a:rPr lang="en-US" b="1" i="0" baseline="0" dirty="0" smtClean="0"/>
              <a:t>Info</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100" kern="1200" dirty="0" smtClean="0">
                <a:solidFill>
                  <a:schemeClr val="tx1"/>
                </a:solidFill>
                <a:effectLst/>
                <a:latin typeface="Arial" panose="020B0604020202020204" pitchFamily="34" charset="0"/>
                <a:ea typeface="+mn-ea"/>
                <a:cs typeface="Arial" panose="020B0604020202020204" pitchFamily="34" charset="0"/>
              </a:rPr>
              <a:t>The aftermath of cyclone </a:t>
            </a:r>
            <a:r>
              <a:rPr lang="en-GB" sz="1100" kern="1200" dirty="0" err="1" smtClean="0">
                <a:solidFill>
                  <a:schemeClr val="tx1"/>
                </a:solidFill>
                <a:effectLst/>
                <a:latin typeface="Arial" panose="020B0604020202020204" pitchFamily="34" charset="0"/>
                <a:ea typeface="+mn-ea"/>
                <a:cs typeface="Arial" panose="020B0604020202020204" pitchFamily="34" charset="0"/>
              </a:rPr>
              <a:t>Idai</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3"/>
              </a:rPr>
              <a:t>https://edition.cnn.com/2019/03/26/africa/mozambique-drone-footage-cyclone-idai-intl/index.html</a:t>
            </a:r>
            <a:r>
              <a:rPr lang="en-US"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panose="020B0604020202020204" pitchFamily="34" charset="0"/>
                <a:ea typeface="+mn-ea"/>
                <a:cs typeface="Arial" panose="020B0604020202020204" pitchFamily="34" charset="0"/>
              </a:rPr>
              <a:t>It was followed a month later by cyclone Kenneth: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4"/>
              </a:rPr>
              <a:t>https://www.bbc.co.uk/news/av/world-africa-48081592/cyclone-kenneth-wipes-out-mozambique-villages</a:t>
            </a:r>
            <a:endParaRPr lang="en-US" b="1" i="0" baseline="0" dirty="0" smtClean="0"/>
          </a:p>
          <a:p>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Floods following a Feb. 2019 deluge in Queensland, Australia, in which 500 000 cattle are estimated to have died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5"/>
              </a:rPr>
              <a:t>https://www.bbc.co.uk/news/world-australia-47274662</a:t>
            </a:r>
            <a:endParaRPr lang="en-US" sz="1100" u="sng" kern="1200" dirty="0" smtClean="0">
              <a:solidFill>
                <a:schemeClr val="tx1"/>
              </a:solidFill>
              <a:effectLst/>
              <a:latin typeface="Arial" panose="020B0604020202020204" pitchFamily="34" charset="0"/>
              <a:ea typeface="+mn-ea"/>
              <a:cs typeface="Arial" panose="020B0604020202020204" pitchFamily="34" charset="0"/>
            </a:endParaRP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People in the Indian city of Chennai, queuing for water delivered by tanker after a drought caused the city’s water supply to dry up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6"/>
              </a:rPr>
              <a:t>https://edition.cnn.com/2019/07/12/india/india-chennai-water-crisis-train-intl/index.html</a:t>
            </a:r>
            <a:endParaRPr lang="en-US" sz="1100" u="sng" kern="1200" dirty="0" smtClean="0">
              <a:solidFill>
                <a:schemeClr val="tx1"/>
              </a:solidFill>
              <a:effectLst/>
              <a:latin typeface="Arial" panose="020B0604020202020204" pitchFamily="34" charset="0"/>
              <a:ea typeface="+mn-ea"/>
              <a:cs typeface="Arial" panose="020B0604020202020204" pitchFamily="34" charset="0"/>
            </a:endParaRP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The aftermath of the California wildfires of 2018:</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7"/>
              </a:rPr>
              <a:t>https://www.wikiwand.com/en/2018_California_wildfires</a:t>
            </a:r>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endParaRPr lang="en-US" b="0" i="0" baseline="0" dirty="0" smtClean="0"/>
          </a:p>
          <a:p>
            <a:r>
              <a:rPr lang="en-US" dirty="0" smtClean="0"/>
              <a:t>https://www.weforum.org/agenda/2018/10/where-the-water-wars-of-the-future-will-be-fought</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32364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reason to worry abut the Earth getting hotter is that as it does so, ice melts,</a:t>
            </a:r>
            <a:r>
              <a:rPr lang="en-US" baseline="0" dirty="0" smtClean="0"/>
              <a:t> particularly at the poles. The pictures on the left show how much ice has been lost from the Arctic in the 28 years between 1984 and 2012.</a:t>
            </a:r>
          </a:p>
          <a:p>
            <a:endParaRPr lang="en-US" baseline="0" dirty="0" smtClean="0"/>
          </a:p>
          <a:p>
            <a:r>
              <a:rPr lang="en-US" baseline="0" dirty="0" smtClean="0"/>
              <a:t>This melting ice adds water to the oceans and can raise their levels considerably. It has been predicted that at the current rate of warming, the sea level will be around 1m higher than it is now by the end of the century. 1m doesn’t sound like a lot if you live on a hill, but in fact there are many areas of the world where people live are within a </a:t>
            </a:r>
            <a:r>
              <a:rPr lang="en-US" baseline="0" dirty="0" err="1" smtClean="0"/>
              <a:t>metre</a:t>
            </a:r>
            <a:r>
              <a:rPr lang="en-US" baseline="0" dirty="0" smtClean="0"/>
              <a:t> of sea level. The picture on the right shows that vast areas of Bangladesh, which is a very low-lying country, will be largely underwater by 2100.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19</a:t>
            </a:fld>
            <a:endParaRPr lang="en-US" dirty="0"/>
          </a:p>
        </p:txBody>
      </p:sp>
    </p:spTree>
    <p:extLst>
      <p:ext uri="{BB962C8B-B14F-4D97-AF65-F5344CB8AC3E}">
        <p14:creationId xmlns:p14="http://schemas.microsoft.com/office/powerpoint/2010/main" val="32098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a:t>
            </a:fld>
            <a:endParaRPr lang="en-US" dirty="0"/>
          </a:p>
        </p:txBody>
      </p:sp>
    </p:spTree>
    <p:extLst>
      <p:ext uri="{BB962C8B-B14F-4D97-AF65-F5344CB8AC3E}">
        <p14:creationId xmlns:p14="http://schemas.microsoft.com/office/powerpoint/2010/main" val="342509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concern about a heating world is that crops don’t grow well when conditions are hot and arid. Think of the Middle East or North Africa or central Australia, where very little</a:t>
            </a:r>
            <a:r>
              <a:rPr lang="en-GB" baseline="0" dirty="0" smtClean="0"/>
              <a:t> grows</a:t>
            </a:r>
            <a:r>
              <a:rPr lang="en-GB" dirty="0" smtClean="0"/>
              <a:t>. As</a:t>
            </a:r>
            <a:r>
              <a:rPr lang="en-GB" baseline="0" dirty="0" smtClean="0"/>
              <a:t> the Earth warms, more regions that currently grow crops will become too hot and dry for that, and even in cooler regions, farmers may need to switch to growing produce that is more heat-adapted but perhaps less profitable. This will weaken the economies of many countries, and there may even be food shortages.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20</a:t>
            </a:fld>
            <a:endParaRPr lang="en-US" dirty="0"/>
          </a:p>
        </p:txBody>
      </p:sp>
    </p:spTree>
    <p:extLst>
      <p:ext uri="{BB962C8B-B14F-4D97-AF65-F5344CB8AC3E}">
        <p14:creationId xmlns:p14="http://schemas.microsoft.com/office/powerpoint/2010/main" val="1129764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GB" dirty="0" smtClean="0"/>
              <a:t>It</a:t>
            </a:r>
            <a:r>
              <a:rPr lang="en-GB" baseline="0" dirty="0" smtClean="0"/>
              <a:t> is clear that as the Earth warms, some regions of the Earth will become essentially uninhabitable. </a:t>
            </a:r>
            <a:r>
              <a:rPr lang="en-US" baseline="0" dirty="0" smtClean="0"/>
              <a:t>Every country that has coastal towns and cities will be affected by sea-level rise, and the people who live in those regions will lose their homes and will have to move inland. Similarly, in farmed regions that have become too hot to grow things, people will need to move. Some people think this has already been happening: for example, the Syria crisis followed a prolonged period of drought which forced farmers to move to the cities. These types of conflict are very complex and it is impossible to find a single cause, but climate change is what some call a “threat multiplier” – it worsens other trouble-causing factors, making conflict more likely. </a:t>
            </a:r>
            <a:endParaRPr lang="en-GB" dirty="0" smtClean="0"/>
          </a:p>
          <a:p>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21</a:t>
            </a:fld>
            <a:endParaRPr lang="en-US" dirty="0"/>
          </a:p>
        </p:txBody>
      </p:sp>
    </p:spTree>
    <p:extLst>
      <p:ext uri="{BB962C8B-B14F-4D97-AF65-F5344CB8AC3E}">
        <p14:creationId xmlns:p14="http://schemas.microsoft.com/office/powerpoint/2010/main" val="169232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smtClean="0">
                <a:solidFill>
                  <a:srgbClr val="FF0000"/>
                </a:solidFill>
              </a:rPr>
              <a:t>[Could be hidden if time is tight – right click on the slide in the summary at the left and select “hide slide”]</a:t>
            </a:r>
          </a:p>
          <a:p>
            <a:r>
              <a:rPr lang="en-GB" dirty="0" smtClean="0"/>
              <a:t>It was 1988 when governments first woke up to the scale of the greenhouse effect problem, and efforts began to try and reduce our</a:t>
            </a:r>
            <a:r>
              <a:rPr lang="en-GB" baseline="0" dirty="0" smtClean="0"/>
              <a:t> dependence on fossil fuels, by developing renewable energy technologies such as solar panels and wind farms. However, economies grew faster than these technologies did and so fossil fuel use has continued to skyrocket with no apparent sign of slowing down.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22</a:t>
            </a:fld>
            <a:endParaRPr lang="en-US" dirty="0"/>
          </a:p>
        </p:txBody>
      </p:sp>
    </p:spTree>
    <p:extLst>
      <p:ext uri="{BB962C8B-B14F-4D97-AF65-F5344CB8AC3E}">
        <p14:creationId xmlns:p14="http://schemas.microsoft.com/office/powerpoint/2010/main" val="98339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GB" sz="1200" b="0" i="0" u="none" strike="noStrike" kern="1200" dirty="0" smtClean="0">
                <a:solidFill>
                  <a:schemeClr val="tx1"/>
                </a:solidFill>
                <a:effectLst/>
                <a:latin typeface="+mn-lt"/>
                <a:ea typeface="+mn-ea"/>
                <a:cs typeface="+mn-cs"/>
              </a:rPr>
              <a:t>As mentioned at the beginning, our life on Earth doesn’t depend just on climate but also on what we are doing to the other plants and animals that we share the planet with. Some people consider that these other living things have a right to live here too – but in any case, whether or they have a right to it, we depend on them. Ultimately our food comes from living things, and we need a healthy ecosystem</a:t>
            </a:r>
            <a:r>
              <a:rPr lang="en-GB" sz="1200" b="0" i="0" u="none" strike="noStrike" kern="1200" baseline="0" dirty="0" smtClean="0">
                <a:solidFill>
                  <a:schemeClr val="tx1"/>
                </a:solidFill>
                <a:effectLst/>
                <a:latin typeface="+mn-lt"/>
                <a:ea typeface="+mn-ea"/>
                <a:cs typeface="+mn-cs"/>
              </a:rPr>
              <a:t> to continue to provide us with the abundance of food we need to support our large and growing population. </a:t>
            </a:r>
          </a:p>
          <a:p>
            <a:pPr marL="0" indent="0" rtl="0" fontAlgn="base">
              <a:buFontTx/>
              <a:buNone/>
            </a:pPr>
            <a:endParaRPr lang="en-GB" sz="1200" b="0" i="0" u="none" strike="noStrike" kern="1200" baseline="0" dirty="0" smtClean="0">
              <a:solidFill>
                <a:schemeClr val="tx1"/>
              </a:solidFill>
              <a:effectLst/>
              <a:latin typeface="+mn-lt"/>
              <a:ea typeface="+mn-ea"/>
              <a:cs typeface="+mn-cs"/>
            </a:endParaRPr>
          </a:p>
          <a:p>
            <a:pPr marL="0" indent="0" rtl="0" fontAlgn="base">
              <a:buFontTx/>
              <a:buNone/>
            </a:pPr>
            <a:r>
              <a:rPr lang="en-GB" sz="1200" b="0" i="0" u="none" strike="noStrike" kern="1200" baseline="0" dirty="0" smtClean="0">
                <a:solidFill>
                  <a:schemeClr val="tx1"/>
                </a:solidFill>
                <a:effectLst/>
                <a:latin typeface="+mn-lt"/>
                <a:ea typeface="+mn-ea"/>
                <a:cs typeface="+mn-cs"/>
              </a:rPr>
              <a:t>The other thing is that these living things help regulate the atmosphere. In particular, plants control how much CO</a:t>
            </a:r>
            <a:r>
              <a:rPr lang="en-GB" sz="1200" b="0" i="0" u="none" strike="noStrike" kern="1200" baseline="-25000" dirty="0" smtClean="0">
                <a:solidFill>
                  <a:schemeClr val="tx1"/>
                </a:solidFill>
                <a:effectLst/>
                <a:latin typeface="+mn-lt"/>
                <a:ea typeface="+mn-ea"/>
                <a:cs typeface="+mn-cs"/>
              </a:rPr>
              <a:t>2</a:t>
            </a:r>
            <a:r>
              <a:rPr lang="en-GB" sz="1200" b="0" i="0" u="none" strike="noStrike" kern="1200" baseline="0" dirty="0" smtClean="0">
                <a:solidFill>
                  <a:schemeClr val="tx1"/>
                </a:solidFill>
                <a:effectLst/>
                <a:latin typeface="+mn-lt"/>
                <a:ea typeface="+mn-ea"/>
                <a:cs typeface="+mn-cs"/>
              </a:rPr>
              <a:t> is in the air – this is true not just for land plants like trees, but also microscopic ocean organisms called phytoplankton which form the base of many food webs and help the oceans absorb much CO</a:t>
            </a:r>
            <a:r>
              <a:rPr lang="en-GB" sz="1200" b="0" i="0" u="none" strike="noStrike" kern="1200" baseline="-25000" dirty="0" smtClean="0">
                <a:solidFill>
                  <a:schemeClr val="tx1"/>
                </a:solidFill>
                <a:effectLst/>
                <a:latin typeface="+mn-lt"/>
                <a:ea typeface="+mn-ea"/>
                <a:cs typeface="+mn-cs"/>
              </a:rPr>
              <a:t>2</a:t>
            </a:r>
            <a:r>
              <a:rPr lang="en-GB" sz="1200" b="0" i="0" u="none" strike="noStrike" kern="1200" baseline="0" dirty="0" smtClean="0">
                <a:solidFill>
                  <a:schemeClr val="tx1"/>
                </a:solidFill>
                <a:effectLst/>
                <a:latin typeface="+mn-lt"/>
                <a:ea typeface="+mn-ea"/>
                <a:cs typeface="+mn-cs"/>
              </a:rPr>
              <a:t>. </a:t>
            </a:r>
          </a:p>
          <a:p>
            <a:pPr marL="0" indent="0" rtl="0" fontAlgn="base">
              <a:buFontTx/>
              <a:buNone/>
            </a:pPr>
            <a:endParaRPr lang="en-GB" sz="1200" b="0" i="0" u="none" strike="noStrike" kern="1200" baseline="0" dirty="0" smtClean="0">
              <a:solidFill>
                <a:schemeClr val="tx1"/>
              </a:solidFill>
              <a:effectLst/>
              <a:latin typeface="+mn-lt"/>
              <a:ea typeface="+mn-ea"/>
              <a:cs typeface="+mn-cs"/>
            </a:endParaRPr>
          </a:p>
          <a:p>
            <a:pPr marL="0" indent="0" rtl="0" fontAlgn="base">
              <a:buFontTx/>
              <a:buNone/>
            </a:pPr>
            <a:r>
              <a:rPr lang="en-GB" sz="1200" b="1" i="0" u="none" strike="noStrike" kern="1200" baseline="0" dirty="0" smtClean="0">
                <a:solidFill>
                  <a:schemeClr val="tx1"/>
                </a:solidFill>
                <a:effectLst/>
                <a:latin typeface="+mn-lt"/>
                <a:ea typeface="+mn-ea"/>
                <a:cs typeface="+mn-cs"/>
              </a:rPr>
              <a:t>Info</a:t>
            </a:r>
          </a:p>
          <a:p>
            <a:pPr marL="0" marR="0" lvl="0" indent="0" algn="l" defTabSz="914400" rtl="0" eaLnBrk="1" fontAlgn="base" latinLnBrk="0" hangingPunct="1">
              <a:lnSpc>
                <a:spcPct val="100000"/>
              </a:lnSpc>
              <a:spcBef>
                <a:spcPts val="0"/>
              </a:spcBef>
              <a:spcAft>
                <a:spcPts val="1200"/>
              </a:spcAft>
              <a:buClrTx/>
              <a:buSzTx/>
              <a:buFontTx/>
              <a:buNone/>
              <a:tabLst/>
              <a:defRPr/>
            </a:pPr>
            <a:r>
              <a:rPr lang="en-GB" sz="1200" kern="1200" dirty="0" smtClean="0">
                <a:solidFill>
                  <a:schemeClr val="tx1"/>
                </a:solidFill>
                <a:effectLst/>
                <a:latin typeface="Arial" panose="020B0604020202020204" pitchFamily="34" charset="0"/>
                <a:ea typeface="+mn-ea"/>
                <a:cs typeface="Arial" panose="020B0604020202020204" pitchFamily="34" charset="0"/>
              </a:rPr>
              <a:t>Winder, M. &amp; </a:t>
            </a:r>
            <a:r>
              <a:rPr lang="en-GB" sz="1200" kern="1200" dirty="0" err="1" smtClean="0">
                <a:solidFill>
                  <a:schemeClr val="tx1"/>
                </a:solidFill>
                <a:effectLst/>
                <a:latin typeface="Arial" panose="020B0604020202020204" pitchFamily="34" charset="0"/>
                <a:ea typeface="+mn-ea"/>
                <a:cs typeface="Arial" panose="020B0604020202020204" pitchFamily="34" charset="0"/>
              </a:rPr>
              <a:t>Sommer</a:t>
            </a:r>
            <a:r>
              <a:rPr lang="en-GB" sz="1200" kern="1200" dirty="0" smtClean="0">
                <a:solidFill>
                  <a:schemeClr val="tx1"/>
                </a:solidFill>
                <a:effectLst/>
                <a:latin typeface="Arial" panose="020B0604020202020204" pitchFamily="34" charset="0"/>
                <a:ea typeface="+mn-ea"/>
                <a:cs typeface="Arial" panose="020B0604020202020204" pitchFamily="34" charset="0"/>
              </a:rPr>
              <a:t>, U. Phytoplankton response to a changing climate. </a:t>
            </a:r>
            <a:r>
              <a:rPr lang="en-GB" sz="1200" i="1" kern="1200" dirty="0" err="1" smtClean="0">
                <a:solidFill>
                  <a:schemeClr val="tx1"/>
                </a:solidFill>
                <a:effectLst/>
                <a:latin typeface="Arial" panose="020B0604020202020204" pitchFamily="34" charset="0"/>
                <a:ea typeface="+mn-ea"/>
                <a:cs typeface="Arial" panose="020B0604020202020204" pitchFamily="34" charset="0"/>
              </a:rPr>
              <a:t>Hydrobiologia</a:t>
            </a:r>
            <a:r>
              <a:rPr lang="en-GB" sz="1200" u="sng" kern="1200" dirty="0" smtClean="0">
                <a:solidFill>
                  <a:schemeClr val="tx1"/>
                </a:solidFill>
                <a:effectLst/>
                <a:latin typeface="Arial" panose="020B0604020202020204" pitchFamily="34" charset="0"/>
                <a:ea typeface="+mn-ea"/>
                <a:cs typeface="Arial" panose="020B0604020202020204" pitchFamily="34" charset="0"/>
                <a:hlinkClick r:id="rId3"/>
              </a:rPr>
              <a:t> </a:t>
            </a:r>
            <a:r>
              <a:rPr lang="en-GB" sz="1200" b="1" kern="1200" dirty="0" smtClean="0">
                <a:solidFill>
                  <a:schemeClr val="tx1"/>
                </a:solidFill>
                <a:effectLst/>
                <a:latin typeface="Arial" panose="020B0604020202020204" pitchFamily="34" charset="0"/>
                <a:ea typeface="+mn-ea"/>
                <a:cs typeface="Arial" panose="020B0604020202020204" pitchFamily="34" charset="0"/>
              </a:rPr>
              <a:t>698</a:t>
            </a:r>
            <a:r>
              <a:rPr lang="en-GB" sz="1200" kern="1200" dirty="0" smtClean="0">
                <a:solidFill>
                  <a:schemeClr val="tx1"/>
                </a:solidFill>
                <a:effectLst/>
                <a:latin typeface="Arial" panose="020B0604020202020204" pitchFamily="34" charset="0"/>
                <a:ea typeface="+mn-ea"/>
                <a:cs typeface="Arial" panose="020B0604020202020204" pitchFamily="34" charset="0"/>
              </a:rPr>
              <a:t>, 5–16 (2012). </a:t>
            </a:r>
            <a:endParaRPr lang="en-GB" sz="1200" b="0" dirty="0" smtClean="0"/>
          </a:p>
          <a:p>
            <a:pPr marL="0" indent="0" rtl="0" fontAlgn="base">
              <a:buFontTx/>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133918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making very damaging changes to the surface of the planet which make it hard for wildlife to co-exist with us. Our cities are sprawling across the landscape and so are the connections between cities – roads – which make it hard for wild animals to move around. And of course, our cities produce vast amounts of pollution.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24</a:t>
            </a:fld>
            <a:endParaRPr lang="en-US" dirty="0"/>
          </a:p>
        </p:txBody>
      </p:sp>
    </p:spTree>
    <p:extLst>
      <p:ext uri="{BB962C8B-B14F-4D97-AF65-F5344CB8AC3E}">
        <p14:creationId xmlns:p14="http://schemas.microsoft.com/office/powerpoint/2010/main" val="3779782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dirty="0" smtClean="0"/>
              <a:t>It’s not just cities that are damaging the planet’s ecosystems – farms are too. We need to use large amounts of land and water to grow our crops and feed our</a:t>
            </a:r>
            <a:r>
              <a:rPr lang="en-GB" baseline="0" dirty="0" smtClean="0"/>
              <a:t> livestock. Meat requires ten times as much land as plants do to produce the same number of calories. Also, one of our most popular meat animals, cows, produce huge amounts of methane as they digest grass – this methane is a strong greenhouse gas (much stronger than CO</a:t>
            </a:r>
            <a:r>
              <a:rPr lang="en-GB" baseline="-25000" dirty="0" smtClean="0"/>
              <a:t>2</a:t>
            </a:r>
            <a:r>
              <a:rPr lang="en-GB" baseline="0" dirty="0" smtClean="0"/>
              <a:t>) and means that cattle farming is one of the most damaging industries for climate. </a:t>
            </a:r>
            <a:endParaRPr lang="en-US" sz="1100" b="0" i="0" u="none" strike="noStrike" dirty="0">
              <a:solidFill>
                <a:srgbClr val="000000"/>
              </a:solidFill>
              <a:effectLst/>
              <a:latin typeface="Arial" charset="0"/>
            </a:endParaRPr>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96940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make room for farms and factories we burn forests – this has the effect of destroying the</a:t>
            </a:r>
            <a:r>
              <a:rPr lang="en-GB" baseline="0" dirty="0" smtClean="0"/>
              <a:t> habitats of vast numbers of creatures, large and small. It also means that more CO</a:t>
            </a:r>
            <a:r>
              <a:rPr lang="en-GB" baseline="-25000" dirty="0" smtClean="0"/>
              <a:t>2</a:t>
            </a:r>
            <a:r>
              <a:rPr lang="en-GB" baseline="0" dirty="0" smtClean="0"/>
              <a:t> goes into the air, partly from burning and partly from the reduced CO</a:t>
            </a:r>
            <a:r>
              <a:rPr lang="en-GB" baseline="-25000" dirty="0" smtClean="0"/>
              <a:t>2</a:t>
            </a:r>
            <a:r>
              <a:rPr lang="en-GB" baseline="0" dirty="0" smtClean="0"/>
              <a:t> absorption of grass compared with forest. Also, forests retain moisture in the environment – this is partly why it rains more over thick forest in the tropics. If forests are cut or burned then there is a risk that the land could become grassland and then desert. </a:t>
            </a:r>
            <a:endParaRPr lang="en-US" dirty="0"/>
          </a:p>
          <a:p>
            <a:pPr>
              <a:spcAft>
                <a:spcPts val="0"/>
              </a:spcAft>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695561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smtClean="0">
                <a:solidFill>
                  <a:srgbClr val="FF0000"/>
                </a:solidFill>
              </a:rPr>
              <a:t>[Could be hidden if time is tight – right click on the slide in the summary at the left and select “hide slide”]</a:t>
            </a:r>
          </a:p>
          <a:p>
            <a:r>
              <a:rPr lang="en-GB" dirty="0" smtClean="0"/>
              <a:t>Another problem is that another</a:t>
            </a:r>
            <a:r>
              <a:rPr lang="en-GB" baseline="0" dirty="0" smtClean="0"/>
              <a:t> use of fossil fuels, as well as burning, is that they can be used to make plastic. On the face of it plastic seems wonderful – it is lightweight, non-toxic, can be made in many shapes and colours, and it lasts for a long time. Unfortunately we are finding that its long life means that it accumulates as waste in the environment and it is starting to choke our oceans, waterways and land. This is having a damaging effect on wildlife, and as the plastics break down into tiny particles they start to get eaten and then find their way into the food web.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27</a:t>
            </a:fld>
            <a:endParaRPr lang="en-US" dirty="0"/>
          </a:p>
        </p:txBody>
      </p:sp>
    </p:spTree>
    <p:extLst>
      <p:ext uri="{BB962C8B-B14F-4D97-AF65-F5344CB8AC3E}">
        <p14:creationId xmlns:p14="http://schemas.microsoft.com/office/powerpoint/2010/main" val="3145048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dirty="0" smtClean="0"/>
              <a:t>Oceans are just as important for us as land – oceans help regulate the climate, the</a:t>
            </a:r>
            <a:r>
              <a:rPr lang="en-GB" baseline="0" dirty="0" smtClean="0"/>
              <a:t> balance of gases in the atmosphere and the organisms that support our food supply. Much of our protein comes form ocean sources for example. </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964676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 have become better and more efficient at harvesting fish, using huge ships</a:t>
            </a:r>
            <a:r>
              <a:rPr lang="en-GB" baseline="0" dirty="0" smtClean="0"/>
              <a:t> with huge nets, we are starting to empty the oceans of fish. This has meant that species that were once abundant, like cod, are being driven to the brink of extinction, and there is a risk that they will actually go extinct which means, of course, that we will never get them back.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29</a:t>
            </a:fld>
            <a:endParaRPr lang="en-US" dirty="0"/>
          </a:p>
        </p:txBody>
      </p:sp>
    </p:spTree>
    <p:extLst>
      <p:ext uri="{BB962C8B-B14F-4D97-AF65-F5344CB8AC3E}">
        <p14:creationId xmlns:p14="http://schemas.microsoft.com/office/powerpoint/2010/main" val="298983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Speaker introduces themselves and explains why they are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aim of the talk is to explain what is meant by the “climate crisis” or “ecological crisis”, what that means for us globally as well as here in the UK, and what we can do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find out more after the talk then please visit www.scientistsforxr.earth or </a:t>
            </a:r>
            <a:r>
              <a:rPr lang="en-US" sz="1100" dirty="0" smtClean="0">
                <a:solidFill>
                  <a:schemeClr val="accent2">
                    <a:lumMod val="75000"/>
                  </a:schemeClr>
                </a:solidFill>
              </a:rPr>
              <a:t>https://actionnetwork.org/forms/join-the-xr-youth-network-2</a:t>
            </a:r>
            <a:endParaRPr lang="en-US" sz="1100" dirty="0" smtClean="0">
              <a:solidFill>
                <a:schemeClr val="accent2">
                  <a:lumMod val="75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3954D5-CCE6-5A48-AEBD-9F6C9F945DA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48899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problem with the oceans is that as CO</a:t>
            </a:r>
            <a:r>
              <a:rPr lang="en-GB" baseline="-25000" dirty="0" smtClean="0"/>
              <a:t>2</a:t>
            </a:r>
            <a:r>
              <a:rPr lang="en-GB" baseline="0" dirty="0" smtClean="0"/>
              <a:t> levels in the air rise, more CO</a:t>
            </a:r>
            <a:r>
              <a:rPr lang="en-GB" baseline="-25000" dirty="0" smtClean="0"/>
              <a:t>2</a:t>
            </a:r>
            <a:r>
              <a:rPr lang="en-GB" baseline="0" dirty="0" smtClean="0"/>
              <a:t> dissolves in the oceans to form carbonic acid. This makes the oceans slightly less alkaline than they normally are, a process called “acidification”. This has the effect of harming many creatures, for example by dissolving the shells of shellfish and corals. Ocean heating also causes coral “bleaching” which is a reaction to stress, and means that the reefs die, along with the many creatures that live there. </a:t>
            </a:r>
          </a:p>
          <a:p>
            <a:endParaRPr lang="en-GB" baseline="0" dirty="0" smtClean="0"/>
          </a:p>
          <a:p>
            <a:r>
              <a:rPr lang="en-GB" b="1" baseline="0" dirty="0" smtClean="0"/>
              <a:t>Info</a:t>
            </a:r>
          </a:p>
          <a:p>
            <a:r>
              <a:rPr lang="en-GB" sz="1100" kern="1200" dirty="0" err="1" smtClean="0">
                <a:solidFill>
                  <a:schemeClr val="tx1"/>
                </a:solidFill>
                <a:effectLst/>
                <a:latin typeface="Arial" panose="020B0604020202020204" pitchFamily="34" charset="0"/>
                <a:ea typeface="+mn-ea"/>
                <a:cs typeface="Arial" panose="020B0604020202020204" pitchFamily="34" charset="0"/>
              </a:rPr>
              <a:t>Fabry</a:t>
            </a:r>
            <a:r>
              <a:rPr lang="en-GB" sz="1100" kern="1200" dirty="0" smtClean="0">
                <a:solidFill>
                  <a:schemeClr val="tx1"/>
                </a:solidFill>
                <a:effectLst/>
                <a:latin typeface="Arial" panose="020B0604020202020204" pitchFamily="34" charset="0"/>
                <a:ea typeface="+mn-ea"/>
                <a:cs typeface="Arial" panose="020B0604020202020204" pitchFamily="34" charset="0"/>
              </a:rPr>
              <a:t>, V. J., Seibel, B. A., Feely, R. A. &amp; Orr, J. C. Impacts of ocean acidification on marine fauna and ecosystem processes. </a:t>
            </a:r>
            <a:r>
              <a:rPr lang="en-GB" sz="1100" i="1" kern="1200" dirty="0" smtClean="0">
                <a:solidFill>
                  <a:schemeClr val="tx1"/>
                </a:solidFill>
                <a:effectLst/>
                <a:latin typeface="Arial" panose="020B0604020202020204" pitchFamily="34" charset="0"/>
                <a:ea typeface="+mn-ea"/>
                <a:cs typeface="Arial" panose="020B0604020202020204" pitchFamily="34" charset="0"/>
              </a:rPr>
              <a:t>ICES J. Mar. Sci.</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 </a:t>
            </a:r>
            <a:r>
              <a:rPr lang="en-GB" sz="1100" b="1" kern="1200" dirty="0" smtClean="0">
                <a:solidFill>
                  <a:schemeClr val="tx1"/>
                </a:solidFill>
                <a:effectLst/>
                <a:latin typeface="Arial" panose="020B0604020202020204" pitchFamily="34" charset="0"/>
                <a:ea typeface="+mn-ea"/>
                <a:cs typeface="Arial" panose="020B0604020202020204" pitchFamily="34" charset="0"/>
              </a:rPr>
              <a:t>65</a:t>
            </a:r>
            <a:r>
              <a:rPr lang="en-GB" sz="1100" kern="1200" dirty="0" smtClean="0">
                <a:solidFill>
                  <a:schemeClr val="tx1"/>
                </a:solidFill>
                <a:effectLst/>
                <a:latin typeface="Arial" panose="020B0604020202020204" pitchFamily="34" charset="0"/>
                <a:ea typeface="+mn-ea"/>
                <a:cs typeface="Arial" panose="020B0604020202020204" pitchFamily="34" charset="0"/>
              </a:rPr>
              <a:t>, 414–432 (2008).</a:t>
            </a: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100" kern="1200" dirty="0" smtClean="0">
                <a:solidFill>
                  <a:schemeClr val="tx1"/>
                </a:solidFill>
                <a:effectLst/>
                <a:latin typeface="Arial" panose="020B0604020202020204" pitchFamily="34" charset="0"/>
                <a:ea typeface="+mn-ea"/>
                <a:cs typeface="Arial" panose="020B0604020202020204" pitchFamily="34" charset="0"/>
              </a:rPr>
              <a:t>Coral reef loss </a:t>
            </a:r>
            <a:r>
              <a:rPr lang="en-US" sz="1100" u="sng" kern="1200" dirty="0" smtClean="0">
                <a:solidFill>
                  <a:schemeClr val="tx1"/>
                </a:solidFill>
                <a:effectLst/>
                <a:latin typeface="Arial" panose="020B0604020202020204" pitchFamily="34" charset="0"/>
                <a:ea typeface="+mn-ea"/>
                <a:cs typeface="Arial" panose="020B0604020202020204" pitchFamily="34" charset="0"/>
                <a:hlinkClick r:id="rId4"/>
              </a:rPr>
              <a:t>http://www.worldwatch.org/node/5960</a:t>
            </a:r>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F3954D5-CCE6-5A48-AEBD-9F6C9F945DAE}" type="slidenum">
              <a:rPr lang="en-US" smtClean="0"/>
              <a:t>30</a:t>
            </a:fld>
            <a:endParaRPr lang="en-US" dirty="0"/>
          </a:p>
        </p:txBody>
      </p:sp>
    </p:spTree>
    <p:extLst>
      <p:ext uri="{BB962C8B-B14F-4D97-AF65-F5344CB8AC3E}">
        <p14:creationId xmlns:p14="http://schemas.microsoft.com/office/powerpoint/2010/main" val="3584931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dirty="0" smtClean="0"/>
              <a:t>Putting all this together, it is clear that our business as usual” way of life is bringing many creatures on Earth to the brink of extinction. The question is whether we care enough to take</a:t>
            </a:r>
            <a:r>
              <a:rPr lang="en-GB" baseline="0" dirty="0" smtClean="0"/>
              <a:t> action to stop them from actually becoming extinct. </a:t>
            </a:r>
          </a:p>
          <a:p>
            <a:pPr>
              <a:spcAft>
                <a:spcPts val="0"/>
              </a:spcAft>
            </a:pPr>
            <a:endParaRPr lang="en-GB" baseline="0" dirty="0" smtClean="0"/>
          </a:p>
          <a:p>
            <a:pPr>
              <a:spcAft>
                <a:spcPts val="0"/>
              </a:spcAft>
            </a:pPr>
            <a:r>
              <a:rPr lang="en-GB" b="1" baseline="0" dirty="0" smtClean="0"/>
              <a:t>Info</a:t>
            </a:r>
          </a:p>
          <a:p>
            <a:r>
              <a:rPr lang="en-GB" sz="1100" kern="1200" dirty="0" smtClean="0">
                <a:solidFill>
                  <a:schemeClr val="tx1"/>
                </a:solidFill>
                <a:effectLst/>
                <a:latin typeface="Arial" panose="020B0604020202020204" pitchFamily="34" charset="0"/>
                <a:ea typeface="+mn-ea"/>
                <a:cs typeface="Arial" panose="020B0604020202020204" pitchFamily="34" charset="0"/>
              </a:rPr>
              <a:t>IPBES webpage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3"/>
              </a:rPr>
              <a:t>https://www.ipbes.net/</a:t>
            </a:r>
            <a:r>
              <a:rPr lang="en-GB" sz="1100" kern="1200" dirty="0" smtClean="0">
                <a:solidFill>
                  <a:schemeClr val="tx1"/>
                </a:solidFill>
                <a:effectLst/>
                <a:latin typeface="Arial" panose="020B0604020202020204" pitchFamily="34" charset="0"/>
                <a:ea typeface="+mn-ea"/>
                <a:cs typeface="Arial" panose="020B0604020202020204" pitchFamily="34" charset="0"/>
              </a:rPr>
              <a:t> </a:t>
            </a: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IPBES Q&amp;A </a:t>
            </a:r>
            <a:r>
              <a:rPr lang="en-GB" sz="1100" u="sng" kern="1200" dirty="0" smtClean="0">
                <a:solidFill>
                  <a:schemeClr val="tx1"/>
                </a:solidFill>
                <a:effectLst/>
                <a:latin typeface="Arial" panose="020B0604020202020204" pitchFamily="34" charset="0"/>
                <a:ea typeface="+mn-ea"/>
                <a:cs typeface="Arial" panose="020B0604020202020204" pitchFamily="34" charset="0"/>
                <a:hlinkClick r:id="rId4"/>
              </a:rPr>
              <a:t>https://www.ipbes.net/news/million-threatened-species-thirteen-questions-answers</a:t>
            </a:r>
            <a:r>
              <a:rPr lang="en-GB" sz="1100" kern="1200" dirty="0" smtClean="0">
                <a:solidFill>
                  <a:schemeClr val="tx1"/>
                </a:solidFill>
                <a:effectLst/>
                <a:latin typeface="Arial" panose="020B0604020202020204" pitchFamily="34" charset="0"/>
                <a:ea typeface="+mn-ea"/>
                <a:cs typeface="Arial" panose="020B0604020202020204" pitchFamily="34" charset="0"/>
              </a:rPr>
              <a:t> </a:t>
            </a:r>
          </a:p>
          <a:p>
            <a:pPr>
              <a:spcAft>
                <a:spcPts val="0"/>
              </a:spcAft>
            </a:pPr>
            <a:endParaRPr lang="en-US" b="0"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00174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isn’t just large animals that are under threat – bugs are too. Bugs are invertebrates – little creatures such as bees, wasps, flies, spiders </a:t>
            </a:r>
            <a:r>
              <a:rPr lang="en-GB" dirty="0" err="1" smtClean="0"/>
              <a:t>etc</a:t>
            </a:r>
            <a:r>
              <a:rPr lang="en-GB" dirty="0" smtClean="0"/>
              <a:t> that work away in the background keeping ecosystems healthy – they scavenge</a:t>
            </a:r>
            <a:r>
              <a:rPr lang="en-GB" baseline="0" dirty="0" smtClean="0"/>
              <a:t> dead material for example and return it to the soil, or they pollinate flowers. In recent years we have seen a huge fall in the number of insects, mainly because of large-scale pesticide use by farmers who are trying to grow crops. This is becoming very noticeable to us now. For example, a few decades ago, your parents might remember that if you drove anywhere in the countryside for a while you would need to stop to scrape dead bugs off the windscreen. In summer, if you left the windows open and the lights on then the room would fill up with moths. These days, these things don’t happen any more. Many children barely see a bug and don’t realise how important these little creatures are for our well-being. </a:t>
            </a:r>
          </a:p>
          <a:p>
            <a:endParaRPr lang="en-GB" baseline="0" dirty="0" smtClean="0"/>
          </a:p>
          <a:p>
            <a:r>
              <a:rPr lang="en-GB" b="1" baseline="0" dirty="0" smtClean="0"/>
              <a:t>Info</a:t>
            </a:r>
            <a:endParaRPr lang="en-GB" b="0" baseline="0" dirty="0" smtClean="0"/>
          </a:p>
          <a:p>
            <a:r>
              <a:rPr lang="en-GB" sz="1100" kern="1200" dirty="0" smtClean="0">
                <a:solidFill>
                  <a:schemeClr val="tx1"/>
                </a:solidFill>
                <a:effectLst/>
                <a:latin typeface="Arial" panose="020B0604020202020204" pitchFamily="34" charset="0"/>
                <a:ea typeface="+mn-ea"/>
                <a:cs typeface="Arial" panose="020B0604020202020204" pitchFamily="34" charset="0"/>
              </a:rPr>
              <a:t>Sánchez-</a:t>
            </a:r>
            <a:r>
              <a:rPr lang="en-GB" sz="1100" kern="1200" dirty="0" err="1" smtClean="0">
                <a:solidFill>
                  <a:schemeClr val="tx1"/>
                </a:solidFill>
                <a:effectLst/>
                <a:latin typeface="Arial" panose="020B0604020202020204" pitchFamily="34" charset="0"/>
                <a:ea typeface="+mn-ea"/>
                <a:cs typeface="Arial" panose="020B0604020202020204" pitchFamily="34" charset="0"/>
              </a:rPr>
              <a:t>bayo</a:t>
            </a:r>
            <a:r>
              <a:rPr lang="en-GB" sz="1100" kern="1200" dirty="0" smtClean="0">
                <a:solidFill>
                  <a:schemeClr val="tx1"/>
                </a:solidFill>
                <a:effectLst/>
                <a:latin typeface="Arial" panose="020B0604020202020204" pitchFamily="34" charset="0"/>
                <a:ea typeface="+mn-ea"/>
                <a:cs typeface="Arial" panose="020B0604020202020204" pitchFamily="34" charset="0"/>
              </a:rPr>
              <a:t> F, </a:t>
            </a:r>
            <a:r>
              <a:rPr lang="en-GB" sz="1100" kern="1200" dirty="0" err="1" smtClean="0">
                <a:solidFill>
                  <a:schemeClr val="tx1"/>
                </a:solidFill>
                <a:effectLst/>
                <a:latin typeface="Arial" panose="020B0604020202020204" pitchFamily="34" charset="0"/>
                <a:ea typeface="+mn-ea"/>
                <a:cs typeface="Arial" panose="020B0604020202020204" pitchFamily="34" charset="0"/>
              </a:rPr>
              <a:t>Wyckhuys</a:t>
            </a:r>
            <a:r>
              <a:rPr lang="en-GB" sz="1100" kern="1200" dirty="0" smtClean="0">
                <a:solidFill>
                  <a:schemeClr val="tx1"/>
                </a:solidFill>
                <a:effectLst/>
                <a:latin typeface="Arial" panose="020B0604020202020204" pitchFamily="34" charset="0"/>
                <a:ea typeface="+mn-ea"/>
                <a:cs typeface="Arial" panose="020B0604020202020204" pitchFamily="34" charset="0"/>
              </a:rPr>
              <a:t> KAG (2019) Worldwide decline of the </a:t>
            </a:r>
            <a:r>
              <a:rPr lang="en-GB" sz="1100" kern="1200" dirty="0" err="1" smtClean="0">
                <a:solidFill>
                  <a:schemeClr val="tx1"/>
                </a:solidFill>
                <a:effectLst/>
                <a:latin typeface="Arial" panose="020B0604020202020204" pitchFamily="34" charset="0"/>
                <a:ea typeface="+mn-ea"/>
                <a:cs typeface="Arial" panose="020B0604020202020204" pitchFamily="34" charset="0"/>
              </a:rPr>
              <a:t>entomofauna</a:t>
            </a:r>
            <a:r>
              <a:rPr lang="en-GB" sz="1100" kern="1200" dirty="0" smtClean="0">
                <a:solidFill>
                  <a:schemeClr val="tx1"/>
                </a:solidFill>
                <a:effectLst/>
                <a:latin typeface="Arial" panose="020B0604020202020204" pitchFamily="34" charset="0"/>
                <a:ea typeface="+mn-ea"/>
                <a:cs typeface="Arial" panose="020B0604020202020204" pitchFamily="34" charset="0"/>
              </a:rPr>
              <a:t> : A review of its drivers. </a:t>
            </a:r>
            <a:r>
              <a:rPr lang="en-GB" sz="1100" kern="1200" dirty="0" err="1" smtClean="0">
                <a:solidFill>
                  <a:schemeClr val="tx1"/>
                </a:solidFill>
                <a:effectLst/>
                <a:latin typeface="Arial" panose="020B0604020202020204" pitchFamily="34" charset="0"/>
                <a:ea typeface="+mn-ea"/>
                <a:cs typeface="Arial" panose="020B0604020202020204" pitchFamily="34" charset="0"/>
              </a:rPr>
              <a:t>Biol</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err="1" smtClean="0">
                <a:solidFill>
                  <a:schemeClr val="tx1"/>
                </a:solidFill>
                <a:effectLst/>
                <a:latin typeface="Arial" panose="020B0604020202020204" pitchFamily="34" charset="0"/>
                <a:ea typeface="+mn-ea"/>
                <a:cs typeface="Arial" panose="020B0604020202020204" pitchFamily="34" charset="0"/>
              </a:rPr>
              <a:t>Conserv</a:t>
            </a:r>
            <a:r>
              <a:rPr lang="en-GB" sz="1100" kern="1200" dirty="0" smtClean="0">
                <a:solidFill>
                  <a:schemeClr val="tx1"/>
                </a:solidFill>
                <a:effectLst/>
                <a:latin typeface="Arial" panose="020B0604020202020204" pitchFamily="34" charset="0"/>
                <a:ea typeface="+mn-ea"/>
                <a:cs typeface="Arial" panose="020B0604020202020204" pitchFamily="34" charset="0"/>
              </a:rPr>
              <a:t> 232:8–27. </a:t>
            </a:r>
            <a:endParaRPr lang="en-GB" b="1"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32</a:t>
            </a:fld>
            <a:endParaRPr lang="en-US" dirty="0"/>
          </a:p>
        </p:txBody>
      </p:sp>
    </p:spTree>
    <p:extLst>
      <p:ext uri="{BB962C8B-B14F-4D97-AF65-F5344CB8AC3E}">
        <p14:creationId xmlns:p14="http://schemas.microsoft.com/office/powerpoint/2010/main" val="91067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smtClean="0">
                <a:solidFill>
                  <a:srgbClr val="FF0000"/>
                </a:solidFill>
              </a:rPr>
              <a:t>[Could be hidden if time is tight – right click on the slide in the summary at the left and select “hide slide”]</a:t>
            </a:r>
          </a:p>
          <a:p>
            <a:r>
              <a:rPr lang="en-GB" dirty="0" smtClean="0"/>
              <a:t>Insect pollination is important for the health and reproduction of many types of plants, including ones that we depend on for food. In many parts of the world, including the US and China, there are no longer enough insect pollinators around to ensure a healthy growth</a:t>
            </a:r>
            <a:r>
              <a:rPr lang="en-GB" baseline="0" dirty="0" smtClean="0"/>
              <a:t> of fruit crops and so growers are having to transport bees around by truck, or use artificial machines or even pollinate the trees by hand.</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33</a:t>
            </a:fld>
            <a:endParaRPr lang="en-US" dirty="0"/>
          </a:p>
        </p:txBody>
      </p:sp>
    </p:spTree>
    <p:extLst>
      <p:ext uri="{BB962C8B-B14F-4D97-AF65-F5344CB8AC3E}">
        <p14:creationId xmlns:p14="http://schemas.microsoft.com/office/powerpoint/2010/main" val="221376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you think about the combined effects of all these changes, then the worry is that if we don’t take action to stop all this, we are headed for an uncertain future where we cannot live comfortably, or – in the worst case scenario – even at all.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34</a:t>
            </a:fld>
            <a:endParaRPr lang="en-US" dirty="0"/>
          </a:p>
        </p:txBody>
      </p:sp>
    </p:spTree>
    <p:extLst>
      <p:ext uri="{BB962C8B-B14F-4D97-AF65-F5344CB8AC3E}">
        <p14:creationId xmlns:p14="http://schemas.microsoft.com/office/powerpoint/2010/main" val="93840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dirty="0" smtClean="0"/>
              <a:t>In the next part of the talk we will look at what we can do to make our future secure and keep our planet healthy. First,</a:t>
            </a:r>
            <a:r>
              <a:rPr lang="en-US" baseline="0" dirty="0" smtClean="0"/>
              <a:t> though, we will pause for a break so that you can think about what you have heard, and then talk to your neighbor about it …</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89102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585060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second part, we will look at what we can do to stop the decline of our planet and protect its future.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1433015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Bef>
                <a:spcPts val="0"/>
              </a:spcBef>
              <a:spcAft>
                <a:spcPts val="1200"/>
              </a:spcAft>
              <a:buFontTx/>
              <a:buNone/>
            </a:pPr>
            <a:r>
              <a:rPr lang="en-GB" sz="1100" b="0" i="0" u="none" strike="noStrike" dirty="0" smtClean="0">
                <a:solidFill>
                  <a:srgbClr val="000000"/>
                </a:solidFill>
                <a:effectLst/>
                <a:latin typeface="Arial" charset="0"/>
              </a:rPr>
              <a:t>One thing that is</a:t>
            </a:r>
            <a:r>
              <a:rPr lang="en-GB" sz="1100" b="0" i="0" u="none" strike="noStrike" baseline="0" dirty="0" smtClean="0">
                <a:solidFill>
                  <a:srgbClr val="000000"/>
                </a:solidFill>
                <a:effectLst/>
                <a:latin typeface="Arial" charset="0"/>
              </a:rPr>
              <a:t> really clear from the scale of this problem is that none of us can solve it by ourselves. We need action to be global, and for that we need the help of our governments, whose job it is to keep things running well so that we remain safe and prosperous. When it comes to the planetary crisis, governments have not been sufficiently active, or at least their actions have not been successful. However, it is not too late to take the action we need to prevent further warming and to try to restore damaged ecosystems. In this part of the talk we will look at what needs to be done, and think about how to achieve this. </a:t>
            </a:r>
            <a:endParaRPr lang="en-US" sz="1100" dirty="0"/>
          </a:p>
        </p:txBody>
      </p:sp>
      <p:sp>
        <p:nvSpPr>
          <p:cNvPr id="4" name="Slide Number Placeholder 3"/>
          <p:cNvSpPr>
            <a:spLocks noGrp="1"/>
          </p:cNvSpPr>
          <p:nvPr>
            <p:ph type="sldNum" sz="quarter" idx="10"/>
          </p:nvPr>
        </p:nvSpPr>
        <p:spPr/>
        <p:txBody>
          <a:bodyPr/>
          <a:lstStyle/>
          <a:p>
            <a:fld id="{AF3954D5-CCE6-5A48-AEBD-9F6C9F945DA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0197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Tx/>
              <a:buNone/>
            </a:pPr>
            <a:r>
              <a:rPr lang="en-GB" sz="1100" b="0" i="0" u="none" strike="noStrike" kern="1200" dirty="0" smtClean="0">
                <a:solidFill>
                  <a:schemeClr val="tx1"/>
                </a:solidFill>
                <a:effectLst/>
                <a:latin typeface="Arial" panose="020B0604020202020204" pitchFamily="34" charset="0"/>
                <a:ea typeface="+mn-ea"/>
                <a:cs typeface="Arial" panose="020B0604020202020204" pitchFamily="34" charset="0"/>
              </a:rPr>
              <a:t>Governments </a:t>
            </a:r>
            <a:r>
              <a:rPr lang="en-GB" sz="1100" b="0" i="1" u="none" strike="noStrike" kern="1200" dirty="0" smtClean="0">
                <a:solidFill>
                  <a:schemeClr val="tx1"/>
                </a:solidFill>
                <a:effectLst/>
                <a:latin typeface="Arial" panose="020B0604020202020204" pitchFamily="34" charset="0"/>
                <a:ea typeface="+mn-ea"/>
                <a:cs typeface="Arial" panose="020B0604020202020204" pitchFamily="34" charset="0"/>
              </a:rPr>
              <a:t>have</a:t>
            </a:r>
            <a:r>
              <a:rPr lang="en-GB" sz="1100" b="0" i="0" u="none" strike="noStrike" kern="1200" dirty="0" smtClean="0">
                <a:solidFill>
                  <a:schemeClr val="tx1"/>
                </a:solidFill>
                <a:effectLst/>
                <a:latin typeface="Arial" panose="020B0604020202020204" pitchFamily="34" charset="0"/>
                <a:ea typeface="+mn-ea"/>
                <a:cs typeface="Arial" panose="020B0604020202020204" pitchFamily="34" charset="0"/>
              </a:rPr>
              <a:t> actually been trying to address the fossil fuel problem – in 1988 they formed a global organisation called the Intergovernmental Panel on Climate Change (IPCC) whose job is to evaluate all the scientific literature and come to</a:t>
            </a:r>
            <a:r>
              <a:rPr lang="en-GB" sz="1100" b="0" i="0" u="none" strike="noStrike" kern="1200" baseline="0" dirty="0" smtClean="0">
                <a:solidFill>
                  <a:schemeClr val="tx1"/>
                </a:solidFill>
                <a:effectLst/>
                <a:latin typeface="Arial" panose="020B0604020202020204" pitchFamily="34" charset="0"/>
                <a:ea typeface="+mn-ea"/>
                <a:cs typeface="Arial" panose="020B0604020202020204" pitchFamily="34" charset="0"/>
              </a:rPr>
              <a:t> a conclusion about what is happening, so that governments can decide what to do.</a:t>
            </a:r>
          </a:p>
          <a:p>
            <a:pPr marL="0" indent="0" rtl="0" fontAlgn="base">
              <a:spcBef>
                <a:spcPts val="0"/>
              </a:spcBef>
              <a:spcAft>
                <a:spcPts val="0"/>
              </a:spcAft>
              <a:buFontTx/>
              <a:buNone/>
            </a:pPr>
            <a:endParaRPr lang="en-GB" sz="1100" b="0" i="0" u="none" strike="noStrike" kern="1200" baseline="0" dirty="0" smtClean="0">
              <a:solidFill>
                <a:schemeClr val="tx1"/>
              </a:solidFill>
              <a:effectLst/>
              <a:latin typeface="Arial" panose="020B0604020202020204" pitchFamily="34" charset="0"/>
              <a:ea typeface="+mn-ea"/>
              <a:cs typeface="Arial" panose="020B0604020202020204" pitchFamily="34" charset="0"/>
            </a:endParaRPr>
          </a:p>
          <a:p>
            <a:pPr marL="0" indent="0" rtl="0" fontAlgn="base">
              <a:spcBef>
                <a:spcPts val="0"/>
              </a:spcBef>
              <a:spcAft>
                <a:spcPts val="0"/>
              </a:spcAft>
              <a:buFontTx/>
              <a:buNone/>
            </a:pPr>
            <a:r>
              <a:rPr lang="en-GB" sz="1100" b="0" i="0" u="none" strike="noStrike" kern="1200" baseline="0" dirty="0" smtClean="0">
                <a:solidFill>
                  <a:schemeClr val="tx1"/>
                </a:solidFill>
                <a:effectLst/>
                <a:latin typeface="Arial" panose="020B0604020202020204" pitchFamily="34" charset="0"/>
                <a:ea typeface="+mn-ea"/>
                <a:cs typeface="Arial" panose="020B0604020202020204" pitchFamily="34" charset="0"/>
              </a:rPr>
              <a:t>The IPCC issues very detailed reports every few years, and the reports have been very clear about the growing effect of greenhouse gas emissions, the likely consequences if they continue, and the speed and scale of the problem.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2302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1200"/>
              </a:spcAft>
              <a:buFontTx/>
              <a:buNone/>
            </a:pPr>
            <a:r>
              <a:rPr lang="en-US" sz="1100" b="0" i="0" u="none" strike="noStrike" baseline="0" dirty="0" smtClean="0">
                <a:solidFill>
                  <a:srgbClr val="000000"/>
                </a:solidFill>
                <a:effectLst/>
                <a:latin typeface="Arial" panose="020B0604020202020204" pitchFamily="34" charset="0"/>
                <a:cs typeface="Arial" panose="020B0604020202020204" pitchFamily="34" charset="0"/>
              </a:rPr>
              <a:t>There are two parts to the this talk. In the first part we’ll be looking at what we’re calling here the “planetary problem” – some people call it the “climate crisis” but as we will see, it is about more than just climate. It’s about the fact that we as humans have been living our lives freely without thinking about the long-term consequences of our lifestyles on the health of our planet. This is now starting to cause problems, and we will look at what those are and then at what we can do.</a:t>
            </a:r>
          </a:p>
          <a:p>
            <a:pPr rtl="0" fontAlgn="base">
              <a:spcBef>
                <a:spcPts val="0"/>
              </a:spcBef>
              <a:spcAft>
                <a:spcPts val="1200"/>
              </a:spcAft>
              <a:buFontTx/>
              <a:buNone/>
            </a:pPr>
            <a:endParaRPr lang="en-US" sz="1100" b="0" i="0" u="none" strike="noStrike" baseline="0" dirty="0" smtClean="0">
              <a:solidFill>
                <a:srgbClr val="000000"/>
              </a:solidFill>
              <a:effectLst/>
              <a:latin typeface="Arial" panose="020B0604020202020204" pitchFamily="34" charset="0"/>
              <a:cs typeface="Arial" panose="020B0604020202020204" pitchFamily="34" charset="0"/>
            </a:endParaRPr>
          </a:p>
          <a:p>
            <a:pPr rtl="0" fontAlgn="base">
              <a:spcBef>
                <a:spcPts val="0"/>
              </a:spcBef>
              <a:spcAft>
                <a:spcPts val="1200"/>
              </a:spcAft>
              <a:buFontTx/>
              <a:buNone/>
            </a:pPr>
            <a:r>
              <a:rPr lang="en-US" sz="1100" b="0" i="0" u="none" strike="noStrike" baseline="0" dirty="0" smtClean="0">
                <a:solidFill>
                  <a:srgbClr val="000000"/>
                </a:solidFill>
                <a:effectLst/>
                <a:latin typeface="Arial" panose="020B0604020202020204" pitchFamily="34" charset="0"/>
                <a:cs typeface="Arial" panose="020B0604020202020204" pitchFamily="34" charset="0"/>
              </a:rPr>
              <a:t>The first part of the talk can be quite worrying but the second part of the talk shows that it is not too late to take action to keep the planet healthy. However time is running out, and we need a large-scale change in how we run our lives. The second part of the talk will look at what those changes need to be, and how we can work together to make them happen. </a:t>
            </a:r>
          </a:p>
          <a:p>
            <a:pPr>
              <a:spcAft>
                <a:spcPts val="1200"/>
              </a:spcAft>
              <a:buFontTx/>
              <a:buNone/>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3954D5-CCE6-5A48-AEBD-9F6C9F945DA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68321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Governments have listened to the IPCC and have tried to get together to agree a plan of action, but the plans have</a:t>
            </a:r>
            <a:r>
              <a:rPr lang="en-GB" baseline="0" dirty="0" smtClean="0"/>
              <a:t> not worked. The most recent agreement is called the Paris Climate Accord, made in 2015. In it, governments tried to agree to keep the warming of the Earth to 1.5C above the “preindustrial baseline” (that is, to what it was before the Industrial Revolution). At 1.5C, they predict that there will be an increase in floods and droughts and there will be a rise in sea level, but that we will be able to manage most of the effects. </a:t>
            </a:r>
          </a:p>
          <a:p>
            <a:endParaRPr lang="en-GB" baseline="0" dirty="0" smtClean="0"/>
          </a:p>
          <a:p>
            <a:r>
              <a:rPr lang="en-GB" baseline="0" dirty="0" smtClean="0"/>
              <a:t>This plan failed as soon as it began, because governments ended up agreeing not to 1.5C but to 2C, saying only that they would “pursue efforts to limit warming to 1.5C” which seems to admit already that 1.5C is not going to be possible. At 2C, impacts will be much greater than at 1.5C and many people will be harmed. </a:t>
            </a:r>
          </a:p>
          <a:p>
            <a:endParaRPr lang="en-GB" baseline="0" dirty="0" smtClean="0"/>
          </a:p>
          <a:p>
            <a:r>
              <a:rPr lang="en-GB" baseline="0" dirty="0" smtClean="0"/>
              <a:t>Even 2C is starting to seem unlikely, and the IPCC thinks we are on track to 3 or even 4C if things carry on as they are at the moment. </a:t>
            </a:r>
          </a:p>
          <a:p>
            <a:endParaRPr lang="en-GB" baseline="0" dirty="0" smtClean="0"/>
          </a:p>
          <a:p>
            <a:r>
              <a:rPr lang="en-GB" b="1" baseline="0" dirty="0" smtClean="0"/>
              <a:t>Info</a:t>
            </a:r>
          </a:p>
          <a:p>
            <a:endParaRPr lang="en-GB" baseline="0" dirty="0" smtClean="0"/>
          </a:p>
          <a:p>
            <a:r>
              <a:rPr lang="en-GB" dirty="0" smtClean="0"/>
              <a:t>IPCC special report on the impacts of global warming of 1.5 °C above pre-industrial levels </a:t>
            </a:r>
            <a:r>
              <a:rPr lang="en-US" dirty="0" smtClean="0"/>
              <a:t>https://www.ipcc.ch/sr15/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3237682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Aft>
                <a:spcPts val="0"/>
              </a:spcAft>
              <a:buFontTx/>
              <a:buNone/>
            </a:pPr>
            <a:r>
              <a:rPr lang="en-GB" sz="1200" b="0" i="0" u="none" strike="noStrike" kern="1200" dirty="0" smtClean="0">
                <a:solidFill>
                  <a:schemeClr val="tx1"/>
                </a:solidFill>
                <a:effectLst/>
                <a:latin typeface="+mn-lt"/>
                <a:cs typeface="+mn-cs"/>
              </a:rPr>
              <a:t>The second thing people</a:t>
            </a:r>
            <a:r>
              <a:rPr lang="en-GB" sz="1200" b="0" i="0" u="none" strike="noStrike" kern="1200" baseline="0" dirty="0" smtClean="0">
                <a:solidFill>
                  <a:schemeClr val="tx1"/>
                </a:solidFill>
                <a:effectLst/>
                <a:latin typeface="+mn-lt"/>
                <a:cs typeface="+mn-cs"/>
              </a:rPr>
              <a:t> have tried is to take actions within their own countries by protesting to their own governments with demonstrations and marches, or by trying to get individuals to change their own lifestyles. Several organisations have been working very hard to make such changes – you may have heard of Greenpeace and Friends of the Earth. Sadly, these organisations have had relatively little effect – some people have listened, and changed the way they live, but nowhere near enough. </a:t>
            </a:r>
            <a:endParaRPr lang="en-US" sz="1200" b="0" i="0" u="none" strike="noStrike" kern="1200" dirty="0">
              <a:solidFill>
                <a:schemeClr val="tx1"/>
              </a:solidFill>
              <a:effectLst/>
              <a:latin typeface="+mn-lt"/>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122141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None</a:t>
            </a:r>
            <a:r>
              <a:rPr lang="en-GB" baseline="0" dirty="0" smtClean="0"/>
              <a:t> of this has worked – fossil fuel use and atmospheric CO</a:t>
            </a:r>
            <a:r>
              <a:rPr lang="en-GB" baseline="-25000" dirty="0" smtClean="0"/>
              <a:t>2</a:t>
            </a:r>
            <a:r>
              <a:rPr lang="en-GB" baseline="0" dirty="0" smtClean="0"/>
              <a:t> continue to head steeply upwards.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42</a:t>
            </a:fld>
            <a:endParaRPr lang="en-US" dirty="0"/>
          </a:p>
        </p:txBody>
      </p:sp>
    </p:spTree>
    <p:extLst>
      <p:ext uri="{BB962C8B-B14F-4D97-AF65-F5344CB8AC3E}">
        <p14:creationId xmlns:p14="http://schemas.microsoft.com/office/powerpoint/2010/main" val="1868703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hasn’t this all worked? One reason is that we are addicted to fossil fuels. We use them in almost everything we do from cooking our food and heating our homes, to going on holiday. It is very hard to imagine what our lives would look like if we </a:t>
            </a:r>
            <a:r>
              <a:rPr lang="en-US" dirty="0" err="1" smtClean="0"/>
              <a:t>decarbonised</a:t>
            </a:r>
            <a:r>
              <a:rPr lang="en-US" dirty="0" smtClean="0"/>
              <a:t>, and yet</a:t>
            </a:r>
            <a:r>
              <a:rPr lang="en-US" baseline="0" dirty="0" smtClean="0"/>
              <a:t> that is exactly what we need to do. Think about your own life, and what you would need to do to stop using fossil fuels – not just directly, but indirectly in the things you buy. </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t>43</a:t>
            </a:fld>
            <a:endParaRPr lang="en-US" dirty="0"/>
          </a:p>
        </p:txBody>
      </p:sp>
    </p:spTree>
    <p:extLst>
      <p:ext uri="{BB962C8B-B14F-4D97-AF65-F5344CB8AC3E}">
        <p14:creationId xmlns:p14="http://schemas.microsoft.com/office/powerpoint/2010/main" val="3323584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problem is that efforts to reduce fossil fuels affect some people more than others, and often it has the worst effects on people who don’t have very much money. A rise in fuel prices for example can be very</a:t>
            </a:r>
            <a:r>
              <a:rPr lang="en-US" baseline="0" dirty="0" smtClean="0"/>
              <a:t> hard for someone who has a low-paid driving job. This has meant that attempts to limit fossil fuels, such as closing coal mines or raising the price of fuel, have caused a huge backlash from people. </a:t>
            </a:r>
            <a:endParaRPr lang="en-US" dirty="0" smtClean="0"/>
          </a:p>
          <a:p>
            <a:endParaRPr lang="en-US" dirty="0" smtClean="0"/>
          </a:p>
          <a:p>
            <a:r>
              <a:rPr lang="en-US" baseline="0" dirty="0" smtClean="0"/>
              <a:t>To take a recent example: in France, when President Macron tried to raise fuel prices by taxing them, a violent popular uprising began – the “Gilets </a:t>
            </a:r>
            <a:r>
              <a:rPr lang="en-US" baseline="0" dirty="0" err="1" smtClean="0"/>
              <a:t>Jaunes</a:t>
            </a:r>
            <a:r>
              <a:rPr lang="en-US" baseline="0" dirty="0" smtClean="0"/>
              <a:t>” (Yellow Vests) – see the angry demonstration in the photo. Governments suspect, probably rightly, that people won’t vote for them if they make it expensive to use fossil fuels. Although people can see that in the long term these fuels are harmful, in the short term they rely on them for their livelihoods. </a:t>
            </a:r>
            <a:endParaRPr lang="en-US" dirty="0"/>
          </a:p>
        </p:txBody>
      </p:sp>
      <p:sp>
        <p:nvSpPr>
          <p:cNvPr id="4" name="Slide Number Placeholder 3"/>
          <p:cNvSpPr>
            <a:spLocks noGrp="1"/>
          </p:cNvSpPr>
          <p:nvPr>
            <p:ph type="sldNum" sz="quarter" idx="10"/>
          </p:nvPr>
        </p:nvSpPr>
        <p:spPr/>
        <p:txBody>
          <a:bodyPr/>
          <a:lstStyle/>
          <a:p>
            <a:fld id="{AF3954D5-CCE6-5A48-AEBD-9F6C9F945DAE}" type="slidenum">
              <a:rPr lang="en-US" smtClean="0"/>
              <a:t>44</a:t>
            </a:fld>
            <a:endParaRPr lang="en-US" dirty="0"/>
          </a:p>
        </p:txBody>
      </p:sp>
    </p:spTree>
    <p:extLst>
      <p:ext uri="{BB962C8B-B14F-4D97-AF65-F5344CB8AC3E}">
        <p14:creationId xmlns:p14="http://schemas.microsoft.com/office/powerpoint/2010/main" val="2761724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b="1" dirty="0" smtClean="0">
                <a:solidFill>
                  <a:srgbClr val="FF0000"/>
                </a:solidFill>
              </a:rPr>
              <a:t>[Could be hidden if time is tight – right click on the slide in the summary at the left and select “hide slide”]</a:t>
            </a:r>
          </a:p>
          <a:p>
            <a:r>
              <a:rPr lang="en-GB" dirty="0" smtClean="0"/>
              <a:t>Another problem has been that – very much like the tobacco companies before them – fossil fuel companies have mounted</a:t>
            </a:r>
            <a:r>
              <a:rPr lang="en-GB" baseline="0" dirty="0" smtClean="0"/>
              <a:t> a very strong campaign to prevent the public from learning about the facts of the harms caused by their products. They have helped to foster so-called “climate denialism” which means that a lot of people don’t believe that climate is actually changing, or if they do, they don’t think it’s because of fossil fuels. </a:t>
            </a:r>
          </a:p>
          <a:p>
            <a:endParaRPr lang="en-GB" baseline="0" dirty="0" smtClean="0"/>
          </a:p>
          <a:p>
            <a:r>
              <a:rPr lang="en-GB" b="1" baseline="0" dirty="0" smtClean="0"/>
              <a:t>Info</a:t>
            </a:r>
          </a:p>
          <a:p>
            <a:r>
              <a:rPr lang="en-GB" dirty="0" smtClean="0">
                <a:hlinkClick r:id="rId3"/>
              </a:rPr>
              <a:t>Merchants of Doubt: How a Handful of Scientists Obscured the Truth on Issues from Tobacco Smoke to Global Warming</a:t>
            </a:r>
            <a:r>
              <a:rPr lang="en-GB" dirty="0" smtClean="0"/>
              <a:t> Naomi </a:t>
            </a:r>
            <a:r>
              <a:rPr lang="en-GB" dirty="0" err="1" smtClean="0"/>
              <a:t>Oreskes</a:t>
            </a:r>
            <a:r>
              <a:rPr lang="en-GB" dirty="0" smtClean="0"/>
              <a:t> and Erik Conway</a:t>
            </a:r>
            <a:endParaRPr lang="en-GB" b="0" dirty="0"/>
          </a:p>
        </p:txBody>
      </p:sp>
      <p:sp>
        <p:nvSpPr>
          <p:cNvPr id="4" name="Slide Number Placeholder 3"/>
          <p:cNvSpPr>
            <a:spLocks noGrp="1"/>
          </p:cNvSpPr>
          <p:nvPr>
            <p:ph type="sldNum" sz="quarter" idx="10"/>
          </p:nvPr>
        </p:nvSpPr>
        <p:spPr/>
        <p:txBody>
          <a:bodyPr/>
          <a:lstStyle/>
          <a:p>
            <a:fld id="{AF3954D5-CCE6-5A48-AEBD-9F6C9F945DAE}" type="slidenum">
              <a:rPr lang="en-US" smtClean="0"/>
              <a:t>45</a:t>
            </a:fld>
            <a:endParaRPr lang="en-US" dirty="0"/>
          </a:p>
        </p:txBody>
      </p:sp>
    </p:spTree>
    <p:extLst>
      <p:ext uri="{BB962C8B-B14F-4D97-AF65-F5344CB8AC3E}">
        <p14:creationId xmlns:p14="http://schemas.microsoft.com/office/powerpoint/2010/main" val="925662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a:t>
            </a:r>
            <a:r>
              <a:rPr lang="en-GB" dirty="0"/>
              <a:t>need to take a new approach</a:t>
            </a:r>
            <a:r>
              <a:rPr lang="en-GB" dirty="0" smtClean="0"/>
              <a:t>.</a:t>
            </a:r>
            <a:endParaRPr lang="en-US" dirty="0"/>
          </a:p>
        </p:txBody>
      </p:sp>
      <p:sp>
        <p:nvSpPr>
          <p:cNvPr id="4" name="Slide Number Placeholder 3"/>
          <p:cNvSpPr>
            <a:spLocks noGrp="1"/>
          </p:cNvSpPr>
          <p:nvPr>
            <p:ph type="sldNum" sz="quarter" idx="5"/>
          </p:nvPr>
        </p:nvSpPr>
        <p:spPr/>
        <p:txBody>
          <a:bodyPr/>
          <a:lstStyle/>
          <a:p>
            <a:pPr>
              <a:defRPr/>
            </a:pPr>
            <a:fld id="{AF3954D5-CCE6-5A48-AEBD-9F6C9F945DAE}"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429324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dirty="0" smtClean="0"/>
              <a:t>Indeed, something new </a:t>
            </a:r>
            <a:r>
              <a:rPr lang="en-US" i="1" dirty="0" smtClean="0"/>
              <a:t>has</a:t>
            </a:r>
            <a:r>
              <a:rPr lang="en-US" dirty="0" smtClean="0"/>
              <a:t> started to happen, around the world. </a:t>
            </a:r>
          </a:p>
          <a:p>
            <a:pPr>
              <a:spcAft>
                <a:spcPts val="0"/>
              </a:spcAft>
            </a:pPr>
            <a:endParaRPr lang="en-US" dirty="0" smtClean="0"/>
          </a:p>
          <a:p>
            <a:pPr>
              <a:spcAft>
                <a:spcPts val="0"/>
              </a:spcAft>
            </a:pPr>
            <a:r>
              <a:rPr lang="en-US" dirty="0" smtClean="0"/>
              <a:t>2018 was a year that saw a large number of freak weather events including an extremely hot summer in Europe, wildfires in California, cyclones</a:t>
            </a:r>
            <a:r>
              <a:rPr lang="en-US" baseline="0" dirty="0" smtClean="0"/>
              <a:t> in Mozambique etc. and at around this time, citizens across the world started forming organized protest movements. One movement is “Fridays for Future”, started by the Swedish school student Greta Thunberg, which has spread across the world and now involves hundreds of thousands of young people, who skip school on Fridays to protest at the way their future is not being carefully protected. </a:t>
            </a:r>
          </a:p>
          <a:p>
            <a:pPr>
              <a:spcAft>
                <a:spcPts val="0"/>
              </a:spcAft>
            </a:pPr>
            <a:endParaRPr lang="en-US" baseline="0" dirty="0" smtClean="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982229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baseline="0" dirty="0" smtClean="0"/>
              <a:t>Another one is our organization, Extinction Rebellion, which is an </a:t>
            </a:r>
            <a:r>
              <a:rPr lang="en-US" baseline="0" dirty="0" err="1" smtClean="0"/>
              <a:t>organisation</a:t>
            </a:r>
            <a:r>
              <a:rPr lang="en-US" baseline="0" dirty="0" smtClean="0"/>
              <a:t> that uses non-violent direct action (NVDA) to raise awareness and to put pressure on governments to take action. </a:t>
            </a:r>
          </a:p>
          <a:p>
            <a:pPr>
              <a:spcAft>
                <a:spcPts val="0"/>
              </a:spcAft>
            </a:pPr>
            <a:endParaRPr lang="en-US" baseline="0" dirty="0" smtClean="0"/>
          </a:p>
          <a:p>
            <a:pPr>
              <a:spcAft>
                <a:spcPts val="0"/>
              </a:spcAft>
            </a:pPr>
            <a:r>
              <a:rPr lang="en-US" baseline="0" dirty="0" smtClean="0"/>
              <a:t>It first came to prominence when it issued a “Declaration of Rebellion” in October 2018, and followed this with an attention-grabbing demonstration in central London that blocked the five main bridges and created a lot of media interest. </a:t>
            </a:r>
          </a:p>
          <a:p>
            <a:pPr>
              <a:spcAft>
                <a:spcPts val="0"/>
              </a:spcAft>
            </a:pPr>
            <a:endParaRPr lang="en-US" baseline="0" dirty="0" smtClean="0"/>
          </a:p>
          <a:p>
            <a:pPr>
              <a:spcAft>
                <a:spcPts val="0"/>
              </a:spcAft>
            </a:pPr>
            <a:r>
              <a:rPr lang="en-US" baseline="0" dirty="0" smtClean="0"/>
              <a:t>It then mounted a big London demonstration in April, called the “April Rebellion”, occupying several sites around London including Oxford Circus, Waterloo Bridge, Parliament Square and Marble Arch. </a:t>
            </a:r>
          </a:p>
          <a:p>
            <a:pPr>
              <a:spcAft>
                <a:spcPts val="0"/>
              </a:spcAft>
            </a:pPr>
            <a:endParaRPr lang="en-US" baseline="0" dirty="0" smtClean="0"/>
          </a:p>
          <a:p>
            <a:pPr>
              <a:spcAft>
                <a:spcPts val="0"/>
              </a:spcAft>
            </a:pPr>
            <a:r>
              <a:rPr lang="en-US" baseline="0" dirty="0" smtClean="0"/>
              <a:t>As well as several smaller actions there was another big demonstration in London in October, the “October Uprising.”</a:t>
            </a:r>
          </a:p>
          <a:p>
            <a:pPr>
              <a:spcAft>
                <a:spcPts val="0"/>
              </a:spcAft>
            </a:pPr>
            <a:endParaRPr lang="en-US" baseline="0" dirty="0" smtClean="0"/>
          </a:p>
          <a:p>
            <a:pPr>
              <a:spcAft>
                <a:spcPts val="0"/>
              </a:spcAft>
            </a:pPr>
            <a:r>
              <a:rPr lang="en-US" baseline="0" dirty="0" smtClean="0"/>
              <a:t>All of these activities have made extinction rebellion one of the fastest-growing movements ever, and it now has a global reach, and is having a big impact on the public discussion of climate change.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3097524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Extinction</a:t>
            </a:r>
            <a:r>
              <a:rPr lang="en-GB" baseline="0" dirty="0" smtClean="0"/>
              <a:t> Rebellion (XR) has three demands:</a:t>
            </a:r>
          </a:p>
          <a:p>
            <a:endParaRPr lang="en-GB" baseline="0" dirty="0" smtClean="0"/>
          </a:p>
          <a:p>
            <a:pPr marL="171450" indent="-171450">
              <a:buFont typeface="Arial" panose="020B0604020202020204" pitchFamily="34" charset="0"/>
              <a:buChar char="•"/>
            </a:pPr>
            <a:r>
              <a:rPr lang="en-GB" baseline="0" dirty="0" smtClean="0"/>
              <a:t>That the government and media should report fully and completely on the climate and ecological emergency so that the general public know what is going on</a:t>
            </a:r>
          </a:p>
          <a:p>
            <a:endParaRPr lang="en-GB" baseline="0" dirty="0" smtClean="0"/>
          </a:p>
          <a:p>
            <a:pPr marL="171450" indent="-171450">
              <a:buFont typeface="Arial" panose="020B0604020202020204" pitchFamily="34" charset="0"/>
              <a:buChar char="•"/>
            </a:pPr>
            <a:r>
              <a:rPr lang="en-GB" baseline="0" dirty="0" smtClean="0"/>
              <a:t>That greenhouse gas emissions should be reduced to net-zero (“net” means that the amount that is produced is balanced by the amount that is taken from the air again – for example by planting trees – so that the overall gain increase becomes zero) – and also that we should cease the destruction of ecosystems and stop further species sliding towards extinction </a:t>
            </a:r>
          </a:p>
          <a:p>
            <a:endParaRPr lang="en-GB" baseline="0" dirty="0" smtClean="0"/>
          </a:p>
          <a:p>
            <a:pPr marL="171450" indent="-171450">
              <a:buFont typeface="Arial" panose="020B0604020202020204" pitchFamily="34" charset="0"/>
              <a:buChar char="•"/>
            </a:pPr>
            <a:r>
              <a:rPr lang="en-US" dirty="0" smtClean="0"/>
              <a:t>That the government should set up a citizens’ assembly, which is a group of ordinary people that are asked to weigh evidence and make decisions about an issue.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408607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1200"/>
              </a:spcAft>
              <a:buFontTx/>
              <a:buNone/>
            </a:pPr>
            <a:r>
              <a:rPr lang="en-US" sz="1100" b="0" i="0" u="none" strike="noStrike" baseline="0" dirty="0" smtClean="0">
                <a:solidFill>
                  <a:srgbClr val="000000"/>
                </a:solidFill>
                <a:effectLst/>
                <a:latin typeface="Arial" panose="020B0604020202020204" pitchFamily="34" charset="0"/>
                <a:cs typeface="Arial" panose="020B0604020202020204" pitchFamily="34" charset="0"/>
              </a:rPr>
              <a:t>There are two parts to the this talk. In the first part we’ll be looking at what we’re calling here the “planetary problem” – some people call it the “climate crisis” but as we will see, it is about more than just climate. It’s about the fact that we as humans have been living our lives freely without thinking about the long-term consequences of our lifestyles on the health of our planet. This is now starting to cause problems, and we will look at what those are and then at what we can do.</a:t>
            </a:r>
          </a:p>
          <a:p>
            <a:pPr rtl="0" fontAlgn="base">
              <a:spcBef>
                <a:spcPts val="0"/>
              </a:spcBef>
              <a:spcAft>
                <a:spcPts val="1200"/>
              </a:spcAft>
              <a:buFontTx/>
              <a:buNone/>
            </a:pPr>
            <a:endParaRPr lang="en-US" sz="1100" b="0" i="0" u="none" strike="noStrike" baseline="0" dirty="0" smtClean="0">
              <a:solidFill>
                <a:srgbClr val="000000"/>
              </a:solidFill>
              <a:effectLst/>
              <a:latin typeface="Arial" panose="020B0604020202020204" pitchFamily="34" charset="0"/>
              <a:cs typeface="Arial" panose="020B0604020202020204" pitchFamily="34" charset="0"/>
            </a:endParaRPr>
          </a:p>
          <a:p>
            <a:pPr rtl="0" fontAlgn="base">
              <a:spcBef>
                <a:spcPts val="0"/>
              </a:spcBef>
              <a:spcAft>
                <a:spcPts val="1200"/>
              </a:spcAft>
              <a:buFontTx/>
              <a:buNone/>
            </a:pPr>
            <a:r>
              <a:rPr lang="en-US" sz="1100" b="0" i="0" u="none" strike="noStrike" baseline="0" dirty="0" smtClean="0">
                <a:solidFill>
                  <a:srgbClr val="000000"/>
                </a:solidFill>
                <a:effectLst/>
                <a:latin typeface="Arial" panose="020B0604020202020204" pitchFamily="34" charset="0"/>
                <a:cs typeface="Arial" panose="020B0604020202020204" pitchFamily="34" charset="0"/>
              </a:rPr>
              <a:t>The first part of the talk can be quite worrying but the second part of the talk shows that it is not too late to take action to keep the planet healthy. However time is running out, and we need a large-scale change in how we run our lives. The second part of the talk will look at what those changes need to be, and how we can work together to make them happen. </a:t>
            </a:r>
          </a:p>
          <a:p>
            <a:pPr>
              <a:spcAft>
                <a:spcPts val="1200"/>
              </a:spcAft>
              <a:buFontTx/>
              <a:buNone/>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3954D5-CCE6-5A48-AEBD-9F6C9F945DA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22888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Since Extinction Rebellion began, there has been a change: the media have started talking about the climate and ecological crisis, and parliament declared a “climate emergency” shortly after the April Rebellion.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984804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often ask about the second demand – why 2025 in particular? The government’s target is 2050, which came out</a:t>
            </a:r>
            <a:r>
              <a:rPr lang="en-US" baseline="0" dirty="0" smtClean="0"/>
              <a:t> of the Paris Agreement, but as we saw earlier, that agreement was already quite watered-down. In any case the government have not taken any significant steps towards reaching the 2050 target either. And also, the 2050 date assumed that some type of “negative emissions” technology would come along to reduce atmospheric CO</a:t>
            </a:r>
            <a:r>
              <a:rPr lang="en-US" baseline="-25000" dirty="0" smtClean="0"/>
              <a:t>2</a:t>
            </a:r>
            <a:r>
              <a:rPr lang="en-US" baseline="0" dirty="0" smtClean="0"/>
              <a:t> – that hasn’t happened, and doesn’t seem likely. </a:t>
            </a:r>
          </a:p>
          <a:p>
            <a:endParaRPr lang="en-US" baseline="0" dirty="0" smtClean="0"/>
          </a:p>
          <a:p>
            <a:r>
              <a:rPr lang="en-US" baseline="0" dirty="0" smtClean="0"/>
              <a:t>Extinction Rebellion’s view is that we must act as soon as possible and as fast as possible so we aim to put maximum pressure on the very next parliament.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267175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reason for demand 3 – a Citizens’ assembly – is the one mentioned earlier about governments not having the power to force an unwilling populace to accept damaging laws and regulations, because they will get voted out. By making these decisions be the decisions of the people rather than of the governments themselves, they don’t risk their elections, and people are more likely to trust the decisions. Citizens assemblies have worked well in the past – a good example is the Irish abortion law issue, where a Citizens’ assembly recommended liberalization of the laws: a decision the public then supported with a referendum. </a:t>
            </a:r>
          </a:p>
          <a:p>
            <a:endParaRPr lang="en-US" baseline="0" dirty="0" smtClean="0"/>
          </a:p>
          <a:p>
            <a:r>
              <a:rPr lang="en-US" baseline="0" dirty="0" smtClean="0"/>
              <a:t>The idea with decarbonizing the fossil fuel economy is that unpopular measures, such as raising fuel prices or removing agricultural subsidies, will be better supported if recommended by groups of people that included those who would be affected.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812389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look a little bit at how Extinction rebellion works, because it works slightly differently from traditional organisations.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699392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most important thing about it is that it is, and always will be, non-violent. This makes it different</a:t>
            </a:r>
            <a:r>
              <a:rPr lang="en-GB" baseline="0" dirty="0" smtClean="0"/>
              <a:t> from some other protest organisations, such as the Suffragettes, who sometimes used violence. Our position is that violence is unethical and also weakens our position, because authorities have a lot of methods for dealing with violent protest, but can be a little flummoxed by peaceful protest..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1229545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important thing that makes us unusual is that we don’t have a central command.</a:t>
            </a:r>
            <a:r>
              <a:rPr lang="en-US" baseline="0" dirty="0" smtClean="0"/>
              <a:t> We are basically a huge network or small groups that work by coordinating their actions using the internet. This means that small groups can make decisions without needing permission from a higher authority, which allows them to be creative. Most groups have a similar internal structure which is that they have working groups – for example, Media and Messaging, or Action Planning, and they also have coordinating groups made from representatives of each of the working groups. This is also true at a national level – there is a national Media and Messaging group and national Action Planning group.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103269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most obvious and notable thing about what we do is the actions we put</a:t>
            </a:r>
            <a:r>
              <a:rPr lang="en-GB" baseline="0" dirty="0" smtClean="0"/>
              <a:t> on. Some of these are local and some of them are large national-level actions, usually in London. In these actions we try to create a significant but friendly disruption – the idea is to stop daily life from functioning normally so that people will need to take notice of what we are saying, and the media will report on what we do and raise the profile of our message. </a:t>
            </a:r>
            <a:endParaRPr lang="en-US" dirty="0"/>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323323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basic idea is to make governments listen to us.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57</a:t>
            </a:fld>
            <a:endParaRPr lang="en-US" dirty="0"/>
          </a:p>
        </p:txBody>
      </p:sp>
    </p:spTree>
    <p:extLst>
      <p:ext uri="{BB962C8B-B14F-4D97-AF65-F5344CB8AC3E}">
        <p14:creationId xmlns:p14="http://schemas.microsoft.com/office/powerpoint/2010/main" val="79099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it is clear</a:t>
            </a:r>
            <a:r>
              <a:rPr lang="en-GB" baseline="0" dirty="0" smtClean="0"/>
              <a:t> that the whole world needs to act on this crisis, people often feel they need to do something to help in their own lives. This is a good idea – as Greta Thunberg says, “No-one is too small to make a difference”. So, what can </a:t>
            </a:r>
            <a:r>
              <a:rPr lang="en-GB" i="1" baseline="0" dirty="0" smtClean="0"/>
              <a:t>you</a:t>
            </a:r>
            <a:r>
              <a:rPr lang="en-GB" i="0" baseline="0" dirty="0" smtClean="0"/>
              <a:t> do?</a:t>
            </a:r>
            <a:endParaRPr lang="en-GB" baseline="0" dirty="0" smtClean="0"/>
          </a:p>
          <a:p>
            <a:endParaRPr lang="en-GB" baseline="0" dirty="0" smtClean="0"/>
          </a:p>
          <a:p>
            <a:r>
              <a:rPr lang="en-GB" baseline="0" dirty="0" smtClean="0"/>
              <a:t>First – talk to your parents. Adults are slow to appreciate how fast the world is changing because they are used to things being a certain way and tend to think things will always be this way – they can’t so easily imagine change. However, adults care deeply about their children and if children start talking about things they might listen, in a way that they perhaps wouldn’t listen to other adults. </a:t>
            </a:r>
          </a:p>
          <a:p>
            <a:endParaRPr lang="en-GB" baseline="0" dirty="0" smtClean="0"/>
          </a:p>
          <a:p>
            <a:r>
              <a:rPr lang="en-GB" baseline="0" dirty="0" smtClean="0"/>
              <a:t>Second – write to your MP, and get your parents to write too! MPs care about their voters – “constituents” – and if a lot of people write in about the same issue then they start to take notice. MPs say that their constituents mainly care about local issues like potholes – so prove them wrong. </a:t>
            </a:r>
          </a:p>
          <a:p>
            <a:endParaRPr lang="en-GB" baseline="0" dirty="0" smtClean="0"/>
          </a:p>
          <a:p>
            <a:r>
              <a:rPr lang="en-GB" baseline="0" dirty="0" smtClean="0"/>
              <a:t>Third – make changes to your own carbon consumption – for example, by switching from a meat-based to a plant-based diet. Quite apart from anything else, making changes to your own life makes you feel better. But also, you have an affect on people around you and people start to copy each other, thinking “well if that person can do x then maybe at least I can do y” and soon the behaviour goes viral.</a:t>
            </a:r>
          </a:p>
          <a:p>
            <a:endParaRPr lang="en-GB" baseline="0" dirty="0" smtClean="0"/>
          </a:p>
          <a:p>
            <a:r>
              <a:rPr lang="en-GB" baseline="0" dirty="0" smtClean="0"/>
              <a:t>That’s ultimately what we need to do – make decarbonisation go viral.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58</a:t>
            </a:fld>
            <a:endParaRPr lang="en-US" dirty="0"/>
          </a:p>
        </p:txBody>
      </p:sp>
    </p:spTree>
    <p:extLst>
      <p:ext uri="{BB962C8B-B14F-4D97-AF65-F5344CB8AC3E}">
        <p14:creationId xmlns:p14="http://schemas.microsoft.com/office/powerpoint/2010/main" val="2727385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finally… think about joining us! Extinction Rebellion</a:t>
            </a:r>
            <a:r>
              <a:rPr lang="en-GB" baseline="0" dirty="0" smtClean="0"/>
              <a:t> has a youth group that is very active and welcoming. Getting together with others who have similar concerns is very uplifting, and taking action gives a great sense of excitement and hope. A lot of small people acting together can make a large change. So don’t feel that you are helpless, you aren’t – as the adults of the future, the future is yours to help shape. Our planet is resilient – if we stop harming the Earth it will soon recover. </a:t>
            </a:r>
            <a:endParaRPr lang="en-GB" dirty="0"/>
          </a:p>
        </p:txBody>
      </p:sp>
      <p:sp>
        <p:nvSpPr>
          <p:cNvPr id="4" name="Slide Number Placeholder 3"/>
          <p:cNvSpPr>
            <a:spLocks noGrp="1"/>
          </p:cNvSpPr>
          <p:nvPr>
            <p:ph type="sldNum" sz="quarter" idx="10"/>
          </p:nvPr>
        </p:nvSpPr>
        <p:spPr/>
        <p:txBody>
          <a:bodyPr/>
          <a:lstStyle/>
          <a:p>
            <a:fld id="{AF3954D5-CCE6-5A48-AEBD-9F6C9F945DAE}" type="slidenum">
              <a:rPr lang="en-US" smtClean="0"/>
              <a:t>59</a:t>
            </a:fld>
            <a:endParaRPr lang="en-US" dirty="0"/>
          </a:p>
        </p:txBody>
      </p:sp>
    </p:spTree>
    <p:extLst>
      <p:ext uri="{BB962C8B-B14F-4D97-AF65-F5344CB8AC3E}">
        <p14:creationId xmlns:p14="http://schemas.microsoft.com/office/powerpoint/2010/main" val="61366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sz="1200" b="0" i="0" u="none" strike="noStrike" kern="1200" dirty="0" smtClean="0">
                <a:solidFill>
                  <a:schemeClr val="tx1"/>
                </a:solidFill>
                <a:effectLst/>
                <a:latin typeface="+mn-lt"/>
                <a:ea typeface="+mn-ea"/>
                <a:cs typeface="+mn-cs"/>
              </a:rPr>
              <a:t>Let’s start by remembering that the Earth is our only life support</a:t>
            </a:r>
            <a:r>
              <a:rPr lang="en-US" sz="1200" b="0" i="0" u="none" strike="noStrike" kern="1200" baseline="0" dirty="0" smtClean="0">
                <a:solidFill>
                  <a:schemeClr val="tx1"/>
                </a:solidFill>
                <a:effectLst/>
                <a:latin typeface="+mn-lt"/>
                <a:ea typeface="+mn-ea"/>
                <a:cs typeface="+mn-cs"/>
              </a:rPr>
              <a:t> system. We depend on it for our survival.</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We depend on its climate. Climate means how warm or cold it is in a particular part of the Earth, or perhaps the whole Earth, over a long time. Note that climate is not the same as weather – weather means what is happening right here and now – is it a hot day or a cold day, is it raining etc. Some people liken climate to temperament and weather to mood – just like you can have a generally cheerful temperament but be in a bad mood, similarly you can have a warm  climate but have an unusually cold day. Climate makes certain kinds of weather more likely however.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We also depend on Earth’s ecology. Ecology means the web of living things that co-exist and support each other in a balanced way – some creatures make oxygen, some absorb it, some produce food etc. We depend on the current ecology to produce our food and regulate the balance of the atmosphere.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Both climate and ecology and under threat from our current activities.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980717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the details about how to join. </a:t>
            </a:r>
          </a:p>
          <a:p>
            <a:endParaRPr lang="en-US" baseline="0" dirty="0" smtClean="0"/>
          </a:p>
          <a:p>
            <a:r>
              <a:rPr lang="en-US" baseline="0" dirty="0" smtClean="0"/>
              <a:t>Thank you for listening!</a:t>
            </a:r>
            <a:endParaRPr lang="en-US" dirty="0"/>
          </a:p>
        </p:txBody>
      </p:sp>
      <p:sp>
        <p:nvSpPr>
          <p:cNvPr id="4" name="Slide Number Placeholder 3"/>
          <p:cNvSpPr>
            <a:spLocks noGrp="1"/>
          </p:cNvSpPr>
          <p:nvPr>
            <p:ph type="sldNum" sz="quarter" idx="5"/>
          </p:nvPr>
        </p:nvSpPr>
        <p:spPr/>
        <p:txBody>
          <a:bodyPr/>
          <a:lstStyle/>
          <a:p>
            <a:pPr>
              <a:defRPr/>
            </a:pPr>
            <a:fld id="{AF3954D5-CCE6-5A48-AEBD-9F6C9F945DAE}"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333439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sz="1200" b="0" i="0" u="none" strike="noStrike" kern="1200" dirty="0" smtClean="0">
                <a:solidFill>
                  <a:schemeClr val="tx1"/>
                </a:solidFill>
                <a:effectLst/>
                <a:latin typeface="+mn-lt"/>
                <a:ea typeface="+mn-ea"/>
                <a:cs typeface="+mn-cs"/>
              </a:rPr>
              <a:t>Let’s start by remembering that the Earth is our only life support</a:t>
            </a:r>
            <a:r>
              <a:rPr lang="en-US" sz="1200" b="0" i="0" u="none" strike="noStrike" kern="1200" baseline="0" dirty="0" smtClean="0">
                <a:solidFill>
                  <a:schemeClr val="tx1"/>
                </a:solidFill>
                <a:effectLst/>
                <a:latin typeface="+mn-lt"/>
                <a:ea typeface="+mn-ea"/>
                <a:cs typeface="+mn-cs"/>
              </a:rPr>
              <a:t> system. We depend on it for our survival.</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We depend on its climate. Climate means how warm or cold it is in a particular part of the Earth, or perhaps the whole Earth, over a long time. Note that climate is not the same as weather – weather means what is happening right here and now – is it a hot day or a cold day, is it raining etc. Some people liken climate to temperament and weather to mood – just like you can have a generally cheerful temperament but be in a bad mood, similarly you can have a warm  climate but have an unusually cold day. Climate makes certain kinds of weather more likely however.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We also depend on Earth’s ecology. Ecology means the web of living things that co-exist and support each other in a balanced way – some creatures make oxygen, some absorb it, some produce food etc. We depend on the current ecology to produce our food and regulate the balance of the atmosphere.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r>
              <a:rPr lang="en-US" sz="1200" b="0" i="0" u="none" strike="noStrike" kern="1200" baseline="0" dirty="0" smtClean="0">
                <a:solidFill>
                  <a:schemeClr val="tx1"/>
                </a:solidFill>
                <a:effectLst/>
                <a:latin typeface="+mn-lt"/>
                <a:ea typeface="+mn-ea"/>
                <a:cs typeface="+mn-cs"/>
              </a:rPr>
              <a:t>Both climate and ecology and under threat from our current activities. </a:t>
            </a: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endParaRPr lang="en-US" sz="1200" b="0" i="0" u="none" strike="noStrike" kern="1200" baseline="0" dirty="0" smtClean="0">
              <a:solidFill>
                <a:schemeClr val="tx1"/>
              </a:solidFill>
              <a:effectLst/>
              <a:latin typeface="+mn-lt"/>
              <a:ea typeface="+mn-ea"/>
              <a:cs typeface="+mn-cs"/>
            </a:endParaRPr>
          </a:p>
          <a:p>
            <a:pPr marL="0" indent="0" rtl="0" fontAlgn="base">
              <a:buFontTx/>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11084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sz="1100" b="0" i="0" u="none" strike="noStrike" kern="1200" dirty="0" smtClean="0">
                <a:solidFill>
                  <a:schemeClr val="tx1"/>
                </a:solidFill>
                <a:effectLst/>
                <a:latin typeface="Arial" panose="020B0604020202020204" pitchFamily="34" charset="0"/>
                <a:ea typeface="+mn-ea"/>
                <a:cs typeface="Arial" panose="020B0604020202020204" pitchFamily="34" charset="0"/>
              </a:rPr>
              <a:t>First, let’s look at climate.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30944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Tx/>
              <a:buNone/>
            </a:pPr>
            <a:r>
              <a:rPr lang="en-US" sz="1100" b="0" i="0" u="none" strike="noStrike" baseline="0" dirty="0" smtClean="0">
                <a:solidFill>
                  <a:srgbClr val="000000"/>
                </a:solidFill>
                <a:effectLst/>
                <a:latin typeface="Arial" charset="0"/>
              </a:rPr>
              <a:t>What stops us from being a ball of ice?</a:t>
            </a:r>
          </a:p>
          <a:p>
            <a:pPr marL="0" indent="0" rtl="0" fontAlgn="base">
              <a:spcBef>
                <a:spcPts val="0"/>
              </a:spcBef>
              <a:spcAft>
                <a:spcPts val="0"/>
              </a:spcAft>
              <a:buFontTx/>
              <a:buNone/>
            </a:pPr>
            <a:endParaRPr lang="en-US" sz="1100" b="0" i="0" u="none" strike="noStrike" kern="1200" baseline="0" dirty="0" smtClean="0">
              <a:solidFill>
                <a:srgbClr val="000000"/>
              </a:solidFill>
              <a:effectLst/>
              <a:latin typeface="Arial" charset="0"/>
              <a:ea typeface="+mn-ea"/>
              <a:cs typeface="Arial" panose="020B0604020202020204" pitchFamily="34" charset="0"/>
            </a:endParaRPr>
          </a:p>
          <a:p>
            <a:pPr marL="0" indent="0" rtl="0" fontAlgn="base">
              <a:spcBef>
                <a:spcPts val="0"/>
              </a:spcBef>
              <a:spcAft>
                <a:spcPts val="0"/>
              </a:spcAft>
              <a:buFontTx/>
              <a:buNone/>
            </a:pPr>
            <a:r>
              <a:rPr lang="en-US" sz="1100" b="0" i="0" u="none" strike="noStrike" kern="1200" baseline="0" dirty="0" smtClean="0">
                <a:solidFill>
                  <a:srgbClr val="000000"/>
                </a:solidFill>
                <a:effectLst/>
                <a:latin typeface="Arial" charset="0"/>
                <a:ea typeface="+mn-ea"/>
                <a:cs typeface="Arial" panose="020B0604020202020204" pitchFamily="34" charset="0"/>
              </a:rPr>
              <a:t>The Earth is floating in space, and space is extremely cold – only a few degrees above absolute zero which is as cold as things can possibly get – so the Earth on its own would be a ball of ice. </a:t>
            </a:r>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pPr marL="0" indent="0" rtl="0" fontAlgn="base">
              <a:spcBef>
                <a:spcPts val="0"/>
              </a:spcBef>
              <a:spcAft>
                <a:spcPts val="0"/>
              </a:spcAft>
              <a:buFontTx/>
              <a:buNone/>
            </a:pPr>
            <a:endParaRPr lang="en-US" sz="1100" b="0" i="0" u="none" strike="noStrike" kern="1200" dirty="0" smtClean="0">
              <a:solidFill>
                <a:schemeClr val="tx1"/>
              </a:solidFill>
              <a:effectLst/>
              <a:latin typeface="Arial" panose="020B0604020202020204" pitchFamily="34" charset="0"/>
              <a:ea typeface="+mn-ea"/>
              <a:cs typeface="Arial" panose="020B0604020202020204" pitchFamily="34" charset="0"/>
            </a:endParaRPr>
          </a:p>
          <a:p>
            <a:pPr marL="0" indent="0" rtl="0" fontAlgn="base">
              <a:spcBef>
                <a:spcPts val="0"/>
              </a:spcBef>
              <a:spcAft>
                <a:spcPts val="0"/>
              </a:spcAft>
              <a:buFontTx/>
              <a:buNone/>
            </a:pPr>
            <a:endParaRPr lang="en-US" sz="1100" b="0" i="0" u="none" strike="noStrike" dirty="0" smtClean="0">
              <a:solidFill>
                <a:srgbClr val="000000"/>
              </a:solidFill>
              <a:effectLst/>
              <a:latin typeface="Arial" charset="0"/>
            </a:endParaRPr>
          </a:p>
          <a:p>
            <a:pPr marL="0" indent="0" rtl="0" fontAlgn="base">
              <a:buFontTx/>
              <a:buNone/>
            </a:pP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F3954D5-CCE6-5A48-AEBD-9F6C9F945DAE}"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56882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972383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713618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F4B9DA-8F9D-4F7C-9A03-9E3232A1AFC5}"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32256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C5C6AF3E-5781-4EAD-A838-16CD6D030CD6}"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10163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2346358478"/>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326578"/>
            <a:fld id="{C379E2AD-A6B3-40F7-B170-54398CB7F61E}" type="datetime1">
              <a:rPr lang="en-GB" smtClean="0">
                <a:solidFill>
                  <a:prstClr val="black"/>
                </a:solidFill>
              </a:rPr>
              <a:pPr defTabSz="326578"/>
              <a:t>18/11/2019</a:t>
            </a:fld>
            <a:endParaRPr lang="en-GB">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3698949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63921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2B9CD8B2-2A4B-45EF-8D7E-68A9CC269580}"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767345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742355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3C8C2B-E797-4C58-AAC4-16DCA9AF3EE7}"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35551090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B051E392-3C5D-4449-ADEC-81F8B9278373}"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4080892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F2DA1568-5745-4FC8-8C5E-5270A71E46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DCA5798-EEB6-4C8A-8607-2CCFD14276DE}"/>
              </a:ext>
            </a:extLst>
          </p:cNvPr>
          <p:cNvSpPr>
            <a:spLocks noGrp="1"/>
          </p:cNvSpPr>
          <p:nvPr>
            <p:ph type="ctrTitle" hasCustomPrompt="1"/>
          </p:nvPr>
        </p:nvSpPr>
        <p:spPr>
          <a:xfrm>
            <a:off x="163513"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ABF87161-4558-4108-ABE6-25E9B9572B06}"/>
              </a:ext>
            </a:extLst>
          </p:cNvPr>
          <p:cNvSpPr>
            <a:spLocks noGrp="1"/>
          </p:cNvSpPr>
          <p:nvPr>
            <p:ph type="subTitle" idx="1"/>
          </p:nvPr>
        </p:nvSpPr>
        <p:spPr>
          <a:xfrm>
            <a:off x="163513" y="3602038"/>
            <a:ext cx="11865130" cy="2653719"/>
          </a:xfrm>
        </p:spPr>
        <p:txBody>
          <a:bodyPr/>
          <a:lstStyle>
            <a:lvl1pPr marL="0" indent="0" algn="l">
              <a:buNone/>
              <a:defRPr sz="1013">
                <a:solidFill>
                  <a:schemeClr val="bg1"/>
                </a:solidFill>
              </a:defRPr>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EABCC49D-9B71-4AC1-AC24-2050994874A4}"/>
              </a:ext>
            </a:extLst>
          </p:cNvPr>
          <p:cNvSpPr>
            <a:spLocks noGrp="1"/>
          </p:cNvSpPr>
          <p:nvPr>
            <p:ph type="body" sz="quarter" idx="13"/>
          </p:nvPr>
        </p:nvSpPr>
        <p:spPr>
          <a:xfrm>
            <a:off x="163437" y="1936007"/>
            <a:ext cx="11865129" cy="1614388"/>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339111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95036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347DDD12-95CE-4500-9CD3-C4F853EFB266}"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8B7599A-AC40-4927-A15E-1EE2BC144FF9}"/>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B953DF18-6A7B-4295-982B-CEAE688A25A9}"/>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D0484208-FF0A-48A5-BDA3-C17863E677F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2538400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63436" y="3602038"/>
            <a:ext cx="11865130" cy="2653719"/>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353D35B-FE3A-4319-A305-BFF4C006F9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ext Placeholder 8">
            <a:extLst>
              <a:ext uri="{FF2B5EF4-FFF2-40B4-BE49-F238E27FC236}">
                <a16:creationId xmlns:a16="http://schemas.microsoft.com/office/drawing/2014/main" id="{4A5AE973-F801-4939-80AE-92A89E5DA232}"/>
              </a:ext>
            </a:extLst>
          </p:cNvPr>
          <p:cNvSpPr>
            <a:spLocks noGrp="1"/>
          </p:cNvSpPr>
          <p:nvPr>
            <p:ph type="body" sz="quarter" idx="13"/>
          </p:nvPr>
        </p:nvSpPr>
        <p:spPr>
          <a:xfrm>
            <a:off x="163361" y="1936007"/>
            <a:ext cx="11865129" cy="1614388"/>
          </a:xfrm>
        </p:spPr>
        <p:txBody>
          <a:bodyPr>
            <a:normAutofit/>
          </a:bodyPr>
          <a:lstStyle>
            <a:lvl1pPr marL="0" indent="0">
              <a:buNone/>
              <a:defRPr sz="2531">
                <a:solidFill>
                  <a:schemeClr val="accent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2370187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84F105B1-A146-43CB-B11D-AE747ECA7CD8}"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itle 1">
            <a:extLst>
              <a:ext uri="{FF2B5EF4-FFF2-40B4-BE49-F238E27FC236}">
                <a16:creationId xmlns:a16="http://schemas.microsoft.com/office/drawing/2014/main" id="{36A73A90-A37C-4803-99EA-39F7929A02C3}"/>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0" name="Subtitle 2">
            <a:extLst>
              <a:ext uri="{FF2B5EF4-FFF2-40B4-BE49-F238E27FC236}">
                <a16:creationId xmlns:a16="http://schemas.microsoft.com/office/drawing/2014/main" id="{F7608697-B2A5-4497-9BD5-C5A56946F817}"/>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1" name="Text Placeholder 8">
            <a:extLst>
              <a:ext uri="{FF2B5EF4-FFF2-40B4-BE49-F238E27FC236}">
                <a16:creationId xmlns:a16="http://schemas.microsoft.com/office/drawing/2014/main" id="{54DEEFCF-DD51-4839-BCF5-80C11B48C71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accent6">
                    <a:lumMod val="50000"/>
                  </a:schemeClr>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1084796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6526"/>
            <a:ext cx="6845376" cy="5999413"/>
          </a:xfrm>
        </p:spPr>
        <p:txBody>
          <a:bodyPr anchor="t"/>
          <a:lstStyle>
            <a:lvl1pPr marL="0" indent="0">
              <a:buNone/>
              <a:defRPr sz="1350"/>
            </a:lvl1pPr>
            <a:lvl2pPr marL="192885" indent="0">
              <a:buNone/>
              <a:defRPr sz="1181"/>
            </a:lvl2pPr>
            <a:lvl3pPr marL="385771" indent="0">
              <a:buNone/>
              <a:defRPr sz="1013"/>
            </a:lvl3pPr>
            <a:lvl4pPr marL="578655" indent="0">
              <a:buNone/>
              <a:defRPr sz="844"/>
            </a:lvl4pPr>
            <a:lvl5pPr marL="771540" indent="0">
              <a:buNone/>
              <a:defRPr sz="844"/>
            </a:lvl5pPr>
            <a:lvl6pPr marL="964426" indent="0">
              <a:buNone/>
              <a:defRPr sz="844"/>
            </a:lvl6pPr>
            <a:lvl7pPr marL="1157311" indent="0">
              <a:buNone/>
              <a:defRPr sz="844"/>
            </a:lvl7pPr>
            <a:lvl8pPr marL="1350196" indent="0">
              <a:buNone/>
              <a:defRPr sz="844"/>
            </a:lvl8pPr>
            <a:lvl9pPr marL="1543081" indent="0">
              <a:buNone/>
              <a:defRPr sz="844"/>
            </a:lvl9pPr>
          </a:lstStyle>
          <a:p>
            <a:r>
              <a:rPr lang="en-US"/>
              <a:t>Click icon to add picture</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8" name="Title 1">
            <a:extLst>
              <a:ext uri="{FF2B5EF4-FFF2-40B4-BE49-F238E27FC236}">
                <a16:creationId xmlns:a16="http://schemas.microsoft.com/office/drawing/2014/main" id="{E6099551-FB9A-457E-8F17-68091FAB173D}"/>
              </a:ext>
            </a:extLst>
          </p:cNvPr>
          <p:cNvSpPr>
            <a:spLocks noGrp="1"/>
          </p:cNvSpPr>
          <p:nvPr>
            <p:ph type="title"/>
          </p:nvPr>
        </p:nvSpPr>
        <p:spPr>
          <a:xfrm>
            <a:off x="163437" y="136526"/>
            <a:ext cx="4608590" cy="1920875"/>
          </a:xfrm>
        </p:spPr>
        <p:txBody>
          <a:bodyPr anchor="t" anchorCtr="0"/>
          <a:lstStyle>
            <a:lvl1pPr>
              <a:defRPr sz="1350"/>
            </a:lvl1pPr>
          </a:lstStyle>
          <a:p>
            <a:r>
              <a:rPr lang="en-US" dirty="0"/>
              <a:t>Click to edit Master title style</a:t>
            </a:r>
          </a:p>
        </p:txBody>
      </p:sp>
      <p:sp>
        <p:nvSpPr>
          <p:cNvPr id="9" name="Text Placeholder 3">
            <a:extLst>
              <a:ext uri="{FF2B5EF4-FFF2-40B4-BE49-F238E27FC236}">
                <a16:creationId xmlns:a16="http://schemas.microsoft.com/office/drawing/2014/main" id="{7EC1B5FE-5A90-45C1-8C36-E305FA4302F5}"/>
              </a:ext>
            </a:extLst>
          </p:cNvPr>
          <p:cNvSpPr>
            <a:spLocks noGrp="1"/>
          </p:cNvSpPr>
          <p:nvPr>
            <p:ph type="body" sz="half" idx="2"/>
          </p:nvPr>
        </p:nvSpPr>
        <p:spPr>
          <a:xfrm>
            <a:off x="163437" y="2137805"/>
            <a:ext cx="4608590" cy="3998134"/>
          </a:xfrm>
        </p:spPr>
        <p:txBody>
          <a:bodyPr/>
          <a:lstStyle>
            <a:lvl1pPr marL="0" indent="0">
              <a:buNone/>
              <a:defRPr sz="675"/>
            </a:lvl1pPr>
            <a:lvl2pPr marL="192885" indent="0">
              <a:buNone/>
              <a:defRPr sz="591"/>
            </a:lvl2pPr>
            <a:lvl3pPr marL="385771" indent="0">
              <a:buNone/>
              <a:defRPr sz="506"/>
            </a:lvl3pPr>
            <a:lvl4pPr marL="578655" indent="0">
              <a:buNone/>
              <a:defRPr sz="422"/>
            </a:lvl4pPr>
            <a:lvl5pPr marL="771540" indent="0">
              <a:buNone/>
              <a:defRPr sz="422"/>
            </a:lvl5pPr>
            <a:lvl6pPr marL="964426" indent="0">
              <a:buNone/>
              <a:defRPr sz="422"/>
            </a:lvl6pPr>
            <a:lvl7pPr marL="1157311" indent="0">
              <a:buNone/>
              <a:defRPr sz="422"/>
            </a:lvl7pPr>
            <a:lvl8pPr marL="1350196" indent="0">
              <a:buNone/>
              <a:defRPr sz="422"/>
            </a:lvl8pPr>
            <a:lvl9pPr marL="1543081" indent="0">
              <a:buNone/>
              <a:defRPr sz="422"/>
            </a:lvl9pPr>
          </a:lstStyle>
          <a:p>
            <a:pPr lvl="0"/>
            <a:r>
              <a:rPr lang="en-US"/>
              <a:t>Click to edit Master text styles</a:t>
            </a:r>
          </a:p>
        </p:txBody>
      </p:sp>
    </p:spTree>
    <p:extLst>
      <p:ext uri="{BB962C8B-B14F-4D97-AF65-F5344CB8AC3E}">
        <p14:creationId xmlns:p14="http://schemas.microsoft.com/office/powerpoint/2010/main" val="25684555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0816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5676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357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9724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6721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1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mn-lt"/>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883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9327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4225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124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345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6299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2908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555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2397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6788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8080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3442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0907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3572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417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3180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0246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06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337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99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5713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216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2885"/>
            <a:ext cx="12192000" cy="590931"/>
          </a:xfrm>
        </p:spPr>
        <p:txBody>
          <a:bodyPr wrap="square" anchor="t">
            <a:sp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4101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8608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6717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5704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8746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2291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3637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5539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24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748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831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9310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130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134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053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613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2629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765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6276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298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529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057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909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528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3959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792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12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0039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873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4810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2142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326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982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243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572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0037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344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4626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2135840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2885"/>
            <a:ext cx="10515600" cy="447675"/>
          </a:xfrm>
        </p:spPr>
        <p:txBody>
          <a:bodyPr>
            <a:normAutofit/>
          </a:bodyPr>
          <a:lstStyle>
            <a:lvl1pPr algn="ctr">
              <a:defRPr sz="3600">
                <a:latin typeface="FUCXED CAPS" pitchFamily="50" charset="0"/>
              </a:defRPr>
            </a:lvl1pPr>
          </a:lstStyle>
          <a:p>
            <a:r>
              <a:rPr lang="en-GB" smtClean="0"/>
              <a:t>CLICK TO EDIT MASTER 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3788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434"/>
            <a:ext cx="12192000" cy="577410"/>
          </a:xfrm>
        </p:spPr>
        <p:txBody>
          <a:bodyPr>
            <a:normAutofit/>
          </a:bodyPr>
          <a:lstStyle>
            <a:lvl1pPr>
              <a:lnSpc>
                <a:spcPct val="100000"/>
              </a:lnSpc>
              <a:defRPr sz="3600"/>
            </a:lvl1pPr>
          </a:lstStyle>
          <a:p>
            <a:r>
              <a:rPr lang="en-GB"/>
              <a:t>Click to edit Master title style</a:t>
            </a:r>
            <a:endParaRPr lang="en-US"/>
          </a:p>
        </p:txBody>
      </p:sp>
    </p:spTree>
    <p:extLst>
      <p:ext uri="{BB962C8B-B14F-4D97-AF65-F5344CB8AC3E}">
        <p14:creationId xmlns:p14="http://schemas.microsoft.com/office/powerpoint/2010/main" val="249913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4115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729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511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0568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281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1862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3931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6869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1879401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51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6920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4292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656933488"/>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038B4683-E143-4C68-AEDD-670A1153D4D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19751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F4B9DA-8F9D-4F7C-9A03-9E3232A1AFC5}"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924342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C5C6AF3E-5781-4EAD-A838-16CD6D030CD6}"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266919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791852594"/>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326578"/>
            <a:fld id="{C379E2AD-A6B3-40F7-B170-54398CB7F61E}" type="datetime1">
              <a:rPr lang="en-GB" smtClean="0">
                <a:solidFill>
                  <a:prstClr val="black"/>
                </a:solidFill>
              </a:rPr>
              <a:pPr defTabSz="326578"/>
              <a:t>18/11/2019</a:t>
            </a:fld>
            <a:endParaRPr lang="en-GB">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3234008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4264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1905832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2B9CD8B2-2A4B-45EF-8D7E-68A9CC269580}"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645484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335243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3C8C2B-E797-4C58-AAC4-16DCA9AF3EE7}"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052425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B051E392-3C5D-4449-ADEC-81F8B9278373}"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4029542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F2DA1568-5745-4FC8-8C5E-5270A71E46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DCA5798-EEB6-4C8A-8607-2CCFD14276DE}"/>
              </a:ext>
            </a:extLst>
          </p:cNvPr>
          <p:cNvSpPr>
            <a:spLocks noGrp="1"/>
          </p:cNvSpPr>
          <p:nvPr>
            <p:ph type="ctrTitle" hasCustomPrompt="1"/>
          </p:nvPr>
        </p:nvSpPr>
        <p:spPr>
          <a:xfrm>
            <a:off x="163513"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ABF87161-4558-4108-ABE6-25E9B9572B06}"/>
              </a:ext>
            </a:extLst>
          </p:cNvPr>
          <p:cNvSpPr>
            <a:spLocks noGrp="1"/>
          </p:cNvSpPr>
          <p:nvPr>
            <p:ph type="subTitle" idx="1"/>
          </p:nvPr>
        </p:nvSpPr>
        <p:spPr>
          <a:xfrm>
            <a:off x="163513" y="3602038"/>
            <a:ext cx="11865130" cy="2653719"/>
          </a:xfrm>
        </p:spPr>
        <p:txBody>
          <a:bodyPr/>
          <a:lstStyle>
            <a:lvl1pPr marL="0" indent="0" algn="l">
              <a:buNone/>
              <a:defRPr sz="1013">
                <a:solidFill>
                  <a:schemeClr val="bg1"/>
                </a:solidFill>
              </a:defRPr>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EABCC49D-9B71-4AC1-AC24-2050994874A4}"/>
              </a:ext>
            </a:extLst>
          </p:cNvPr>
          <p:cNvSpPr>
            <a:spLocks noGrp="1"/>
          </p:cNvSpPr>
          <p:nvPr>
            <p:ph type="body" sz="quarter" idx="13"/>
          </p:nvPr>
        </p:nvSpPr>
        <p:spPr>
          <a:xfrm>
            <a:off x="163437" y="1936007"/>
            <a:ext cx="11865129" cy="1614388"/>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2162272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347DDD12-95CE-4500-9CD3-C4F853EFB266}"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8B7599A-AC40-4927-A15E-1EE2BC144FF9}"/>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B953DF18-6A7B-4295-982B-CEAE688A25A9}"/>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D0484208-FF0A-48A5-BDA3-C17863E677F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2661068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63436" y="3602038"/>
            <a:ext cx="11865130" cy="2653719"/>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353D35B-FE3A-4319-A305-BFF4C006F9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ext Placeholder 8">
            <a:extLst>
              <a:ext uri="{FF2B5EF4-FFF2-40B4-BE49-F238E27FC236}">
                <a16:creationId xmlns:a16="http://schemas.microsoft.com/office/drawing/2014/main" id="{4A5AE973-F801-4939-80AE-92A89E5DA232}"/>
              </a:ext>
            </a:extLst>
          </p:cNvPr>
          <p:cNvSpPr>
            <a:spLocks noGrp="1"/>
          </p:cNvSpPr>
          <p:nvPr>
            <p:ph type="body" sz="quarter" idx="13"/>
          </p:nvPr>
        </p:nvSpPr>
        <p:spPr>
          <a:xfrm>
            <a:off x="163361" y="1936007"/>
            <a:ext cx="11865129" cy="1614388"/>
          </a:xfrm>
        </p:spPr>
        <p:txBody>
          <a:bodyPr>
            <a:normAutofit/>
          </a:bodyPr>
          <a:lstStyle>
            <a:lvl1pPr marL="0" indent="0">
              <a:buNone/>
              <a:defRPr sz="2531">
                <a:solidFill>
                  <a:schemeClr val="accent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1912192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84F105B1-A146-43CB-B11D-AE747ECA7CD8}"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itle 1">
            <a:extLst>
              <a:ext uri="{FF2B5EF4-FFF2-40B4-BE49-F238E27FC236}">
                <a16:creationId xmlns:a16="http://schemas.microsoft.com/office/drawing/2014/main" id="{36A73A90-A37C-4803-99EA-39F7929A02C3}"/>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0" name="Subtitle 2">
            <a:extLst>
              <a:ext uri="{FF2B5EF4-FFF2-40B4-BE49-F238E27FC236}">
                <a16:creationId xmlns:a16="http://schemas.microsoft.com/office/drawing/2014/main" id="{F7608697-B2A5-4497-9BD5-C5A56946F817}"/>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1" name="Text Placeholder 8">
            <a:extLst>
              <a:ext uri="{FF2B5EF4-FFF2-40B4-BE49-F238E27FC236}">
                <a16:creationId xmlns:a16="http://schemas.microsoft.com/office/drawing/2014/main" id="{54DEEFCF-DD51-4839-BCF5-80C11B48C71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accent6">
                    <a:lumMod val="50000"/>
                  </a:schemeClr>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1863976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6526"/>
            <a:ext cx="6845376" cy="5999413"/>
          </a:xfrm>
        </p:spPr>
        <p:txBody>
          <a:bodyPr anchor="t"/>
          <a:lstStyle>
            <a:lvl1pPr marL="0" indent="0">
              <a:buNone/>
              <a:defRPr sz="1350"/>
            </a:lvl1pPr>
            <a:lvl2pPr marL="192885" indent="0">
              <a:buNone/>
              <a:defRPr sz="1181"/>
            </a:lvl2pPr>
            <a:lvl3pPr marL="385771" indent="0">
              <a:buNone/>
              <a:defRPr sz="1013"/>
            </a:lvl3pPr>
            <a:lvl4pPr marL="578655" indent="0">
              <a:buNone/>
              <a:defRPr sz="844"/>
            </a:lvl4pPr>
            <a:lvl5pPr marL="771540" indent="0">
              <a:buNone/>
              <a:defRPr sz="844"/>
            </a:lvl5pPr>
            <a:lvl6pPr marL="964426" indent="0">
              <a:buNone/>
              <a:defRPr sz="844"/>
            </a:lvl6pPr>
            <a:lvl7pPr marL="1157311" indent="0">
              <a:buNone/>
              <a:defRPr sz="844"/>
            </a:lvl7pPr>
            <a:lvl8pPr marL="1350196" indent="0">
              <a:buNone/>
              <a:defRPr sz="844"/>
            </a:lvl8pPr>
            <a:lvl9pPr marL="1543081" indent="0">
              <a:buNone/>
              <a:defRPr sz="844"/>
            </a:lvl9pPr>
          </a:lstStyle>
          <a:p>
            <a:r>
              <a:rPr lang="en-US"/>
              <a:t>Click icon to add picture</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8" name="Title 1">
            <a:extLst>
              <a:ext uri="{FF2B5EF4-FFF2-40B4-BE49-F238E27FC236}">
                <a16:creationId xmlns:a16="http://schemas.microsoft.com/office/drawing/2014/main" id="{E6099551-FB9A-457E-8F17-68091FAB173D}"/>
              </a:ext>
            </a:extLst>
          </p:cNvPr>
          <p:cNvSpPr>
            <a:spLocks noGrp="1"/>
          </p:cNvSpPr>
          <p:nvPr>
            <p:ph type="title"/>
          </p:nvPr>
        </p:nvSpPr>
        <p:spPr>
          <a:xfrm>
            <a:off x="163437" y="136526"/>
            <a:ext cx="4608590" cy="1920875"/>
          </a:xfrm>
        </p:spPr>
        <p:txBody>
          <a:bodyPr anchor="t" anchorCtr="0"/>
          <a:lstStyle>
            <a:lvl1pPr>
              <a:defRPr sz="1350"/>
            </a:lvl1pPr>
          </a:lstStyle>
          <a:p>
            <a:r>
              <a:rPr lang="en-US" dirty="0"/>
              <a:t>Click to edit Master title style</a:t>
            </a:r>
          </a:p>
        </p:txBody>
      </p:sp>
      <p:sp>
        <p:nvSpPr>
          <p:cNvPr id="9" name="Text Placeholder 3">
            <a:extLst>
              <a:ext uri="{FF2B5EF4-FFF2-40B4-BE49-F238E27FC236}">
                <a16:creationId xmlns:a16="http://schemas.microsoft.com/office/drawing/2014/main" id="{7EC1B5FE-5A90-45C1-8C36-E305FA4302F5}"/>
              </a:ext>
            </a:extLst>
          </p:cNvPr>
          <p:cNvSpPr>
            <a:spLocks noGrp="1"/>
          </p:cNvSpPr>
          <p:nvPr>
            <p:ph type="body" sz="half" idx="2"/>
          </p:nvPr>
        </p:nvSpPr>
        <p:spPr>
          <a:xfrm>
            <a:off x="163437" y="2137805"/>
            <a:ext cx="4608590" cy="3998134"/>
          </a:xfrm>
        </p:spPr>
        <p:txBody>
          <a:bodyPr/>
          <a:lstStyle>
            <a:lvl1pPr marL="0" indent="0">
              <a:buNone/>
              <a:defRPr sz="675"/>
            </a:lvl1pPr>
            <a:lvl2pPr marL="192885" indent="0">
              <a:buNone/>
              <a:defRPr sz="591"/>
            </a:lvl2pPr>
            <a:lvl3pPr marL="385771" indent="0">
              <a:buNone/>
              <a:defRPr sz="506"/>
            </a:lvl3pPr>
            <a:lvl4pPr marL="578655" indent="0">
              <a:buNone/>
              <a:defRPr sz="422"/>
            </a:lvl4pPr>
            <a:lvl5pPr marL="771540" indent="0">
              <a:buNone/>
              <a:defRPr sz="422"/>
            </a:lvl5pPr>
            <a:lvl6pPr marL="964426" indent="0">
              <a:buNone/>
              <a:defRPr sz="422"/>
            </a:lvl6pPr>
            <a:lvl7pPr marL="1157311" indent="0">
              <a:buNone/>
              <a:defRPr sz="422"/>
            </a:lvl7pPr>
            <a:lvl8pPr marL="1350196" indent="0">
              <a:buNone/>
              <a:defRPr sz="422"/>
            </a:lvl8pPr>
            <a:lvl9pPr marL="1543081" indent="0">
              <a:buNone/>
              <a:defRPr sz="422"/>
            </a:lvl9pPr>
          </a:lstStyle>
          <a:p>
            <a:pPr lvl="0"/>
            <a:r>
              <a:rPr lang="en-US"/>
              <a:t>Click to edit Master text styles</a:t>
            </a:r>
          </a:p>
        </p:txBody>
      </p:sp>
    </p:spTree>
    <p:extLst>
      <p:ext uri="{BB962C8B-B14F-4D97-AF65-F5344CB8AC3E}">
        <p14:creationId xmlns:p14="http://schemas.microsoft.com/office/powerpoint/2010/main" val="921847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238173379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1614131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038B4683-E143-4C68-AEDD-670A1153D4D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638111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F4B9DA-8F9D-4F7C-9A03-9E3232A1AFC5}"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806696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C5C6AF3E-5781-4EAD-A838-16CD6D030CD6}"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939827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2109644301"/>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326578"/>
            <a:fld id="{C379E2AD-A6B3-40F7-B170-54398CB7F61E}" type="datetime1">
              <a:rPr lang="en-GB" smtClean="0">
                <a:solidFill>
                  <a:prstClr val="black"/>
                </a:solidFill>
              </a:rPr>
              <a:pPr defTabSz="326578"/>
              <a:t>18/11/2019</a:t>
            </a:fld>
            <a:endParaRPr lang="en-GB">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2070022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2086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2B9CD8B2-2A4B-45EF-8D7E-68A9CC269580}"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649191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420025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53C8C2B-E797-4C58-AAC4-16DCA9AF3EE7}"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182926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B051E392-3C5D-4449-ADEC-81F8B9278373}"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419138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06" y="138853"/>
            <a:ext cx="12183794" cy="590931"/>
          </a:xfrm>
        </p:spPr>
        <p:txBody>
          <a:bodyPr wrap="square">
            <a:spAutoFit/>
          </a:bodyPr>
          <a:lstStyle>
            <a:lvl1pPr algn="ctr">
              <a:defRPr sz="3600"/>
            </a:lvl1pPr>
          </a:lstStyle>
          <a:p>
            <a:r>
              <a:rPr lang="en-GB"/>
              <a:t>Click to edit Master title style</a:t>
            </a:r>
            <a:endParaRPr lang="en-US"/>
          </a:p>
        </p:txBody>
      </p:sp>
    </p:spTree>
    <p:extLst>
      <p:ext uri="{BB962C8B-B14F-4D97-AF65-F5344CB8AC3E}">
        <p14:creationId xmlns:p14="http://schemas.microsoft.com/office/powerpoint/2010/main" val="1698926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F2DA1568-5745-4FC8-8C5E-5270A71E46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DCA5798-EEB6-4C8A-8607-2CCFD14276DE}"/>
              </a:ext>
            </a:extLst>
          </p:cNvPr>
          <p:cNvSpPr>
            <a:spLocks noGrp="1"/>
          </p:cNvSpPr>
          <p:nvPr>
            <p:ph type="ctrTitle" hasCustomPrompt="1"/>
          </p:nvPr>
        </p:nvSpPr>
        <p:spPr>
          <a:xfrm>
            <a:off x="163513"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ABF87161-4558-4108-ABE6-25E9B9572B06}"/>
              </a:ext>
            </a:extLst>
          </p:cNvPr>
          <p:cNvSpPr>
            <a:spLocks noGrp="1"/>
          </p:cNvSpPr>
          <p:nvPr>
            <p:ph type="subTitle" idx="1"/>
          </p:nvPr>
        </p:nvSpPr>
        <p:spPr>
          <a:xfrm>
            <a:off x="163513" y="3602038"/>
            <a:ext cx="11865130" cy="2653719"/>
          </a:xfrm>
        </p:spPr>
        <p:txBody>
          <a:bodyPr/>
          <a:lstStyle>
            <a:lvl1pPr marL="0" indent="0" algn="l">
              <a:buNone/>
              <a:defRPr sz="1013">
                <a:solidFill>
                  <a:schemeClr val="bg1"/>
                </a:solidFill>
              </a:defRPr>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EABCC49D-9B71-4AC1-AC24-2050994874A4}"/>
              </a:ext>
            </a:extLst>
          </p:cNvPr>
          <p:cNvSpPr>
            <a:spLocks noGrp="1"/>
          </p:cNvSpPr>
          <p:nvPr>
            <p:ph type="body" sz="quarter" idx="13"/>
          </p:nvPr>
        </p:nvSpPr>
        <p:spPr>
          <a:xfrm>
            <a:off x="163437" y="1936007"/>
            <a:ext cx="11865129" cy="1614388"/>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33111773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347DDD12-95CE-4500-9CD3-C4F853EFB266}"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10" name="Title 1">
            <a:extLst>
              <a:ext uri="{FF2B5EF4-FFF2-40B4-BE49-F238E27FC236}">
                <a16:creationId xmlns:a16="http://schemas.microsoft.com/office/drawing/2014/main" id="{48B7599A-AC40-4927-A15E-1EE2BC144FF9}"/>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1" name="Subtitle 2">
            <a:extLst>
              <a:ext uri="{FF2B5EF4-FFF2-40B4-BE49-F238E27FC236}">
                <a16:creationId xmlns:a16="http://schemas.microsoft.com/office/drawing/2014/main" id="{B953DF18-6A7B-4295-982B-CEAE688A25A9}"/>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2" name="Text Placeholder 8">
            <a:extLst>
              <a:ext uri="{FF2B5EF4-FFF2-40B4-BE49-F238E27FC236}">
                <a16:creationId xmlns:a16="http://schemas.microsoft.com/office/drawing/2014/main" id="{D0484208-FF0A-48A5-BDA3-C17863E677F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bg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420034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63436" y="3602038"/>
            <a:ext cx="11865130" cy="2653719"/>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4353D35B-FE3A-4319-A305-BFF4C006F95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ext Placeholder 8">
            <a:extLst>
              <a:ext uri="{FF2B5EF4-FFF2-40B4-BE49-F238E27FC236}">
                <a16:creationId xmlns:a16="http://schemas.microsoft.com/office/drawing/2014/main" id="{4A5AE973-F801-4939-80AE-92A89E5DA232}"/>
              </a:ext>
            </a:extLst>
          </p:cNvPr>
          <p:cNvSpPr>
            <a:spLocks noGrp="1"/>
          </p:cNvSpPr>
          <p:nvPr>
            <p:ph type="body" sz="quarter" idx="13"/>
          </p:nvPr>
        </p:nvSpPr>
        <p:spPr>
          <a:xfrm>
            <a:off x="163361" y="1936007"/>
            <a:ext cx="11865129" cy="1614388"/>
          </a:xfrm>
        </p:spPr>
        <p:txBody>
          <a:bodyPr>
            <a:normAutofit/>
          </a:bodyPr>
          <a:lstStyle>
            <a:lvl1pPr marL="0" indent="0">
              <a:buNone/>
              <a:defRPr sz="2531">
                <a:solidFill>
                  <a:schemeClr val="accent1"/>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14143982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schemeClr val="tx1"/>
                </a:solidFill>
              </a:defRPr>
            </a:lvl1pPr>
          </a:lstStyle>
          <a:p>
            <a:pPr defTabSz="326578"/>
            <a:fld id="{84F105B1-A146-43CB-B11D-AE747ECA7CD8}"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schemeClr val="tx1"/>
                </a:solidFill>
              </a:defRPr>
            </a:lvl1p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schemeClr val="tx1"/>
                </a:solidFill>
              </a:defRPr>
            </a:lvl1p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9" name="Title 1">
            <a:extLst>
              <a:ext uri="{FF2B5EF4-FFF2-40B4-BE49-F238E27FC236}">
                <a16:creationId xmlns:a16="http://schemas.microsoft.com/office/drawing/2014/main" id="{36A73A90-A37C-4803-99EA-39F7929A02C3}"/>
              </a:ext>
            </a:extLst>
          </p:cNvPr>
          <p:cNvSpPr>
            <a:spLocks noGrp="1"/>
          </p:cNvSpPr>
          <p:nvPr>
            <p:ph type="ctrTitle" hasCustomPrompt="1"/>
          </p:nvPr>
        </p:nvSpPr>
        <p:spPr>
          <a:xfrm>
            <a:off x="163436" y="136526"/>
            <a:ext cx="11865130" cy="1755337"/>
          </a:xfrm>
        </p:spPr>
        <p:txBody>
          <a:bodyPr anchor="t" anchorCtr="0"/>
          <a:lstStyle>
            <a:lvl1pPr algn="l">
              <a:defRPr sz="2531"/>
            </a:lvl1pPr>
          </a:lstStyle>
          <a:p>
            <a:r>
              <a:rPr lang="en-US" dirty="0"/>
              <a:t>Click to edit </a:t>
            </a:r>
            <a:br>
              <a:rPr lang="en-US" dirty="0"/>
            </a:br>
            <a:r>
              <a:rPr lang="en-US" dirty="0"/>
              <a:t>Master title style</a:t>
            </a:r>
          </a:p>
        </p:txBody>
      </p:sp>
      <p:sp>
        <p:nvSpPr>
          <p:cNvPr id="10" name="Subtitle 2">
            <a:extLst>
              <a:ext uri="{FF2B5EF4-FFF2-40B4-BE49-F238E27FC236}">
                <a16:creationId xmlns:a16="http://schemas.microsoft.com/office/drawing/2014/main" id="{F7608697-B2A5-4497-9BD5-C5A56946F817}"/>
              </a:ext>
            </a:extLst>
          </p:cNvPr>
          <p:cNvSpPr>
            <a:spLocks noGrp="1"/>
          </p:cNvSpPr>
          <p:nvPr>
            <p:ph type="subTitle" idx="1"/>
          </p:nvPr>
        </p:nvSpPr>
        <p:spPr>
          <a:xfrm>
            <a:off x="163436" y="4748575"/>
            <a:ext cx="11865130" cy="1507182"/>
          </a:xfrm>
        </p:spPr>
        <p:txBody>
          <a:bodyPr/>
          <a:lstStyle>
            <a:lvl1pPr marL="0" indent="0" algn="l">
              <a:buNone/>
              <a:defRPr sz="1013"/>
            </a:lvl1pPr>
            <a:lvl2pPr marL="192885" indent="0" algn="ctr">
              <a:buNone/>
              <a:defRPr sz="844"/>
            </a:lvl2pPr>
            <a:lvl3pPr marL="385771" indent="0" algn="ctr">
              <a:buNone/>
              <a:defRPr sz="760"/>
            </a:lvl3pPr>
            <a:lvl4pPr marL="578655" indent="0" algn="ctr">
              <a:buNone/>
              <a:defRPr sz="675"/>
            </a:lvl4pPr>
            <a:lvl5pPr marL="771540" indent="0" algn="ctr">
              <a:buNone/>
              <a:defRPr sz="675"/>
            </a:lvl5pPr>
            <a:lvl6pPr marL="964426" indent="0" algn="ctr">
              <a:buNone/>
              <a:defRPr sz="675"/>
            </a:lvl6pPr>
            <a:lvl7pPr marL="1157311" indent="0" algn="ctr">
              <a:buNone/>
              <a:defRPr sz="675"/>
            </a:lvl7pPr>
            <a:lvl8pPr marL="1350196" indent="0" algn="ctr">
              <a:buNone/>
              <a:defRPr sz="675"/>
            </a:lvl8pPr>
            <a:lvl9pPr marL="1543081" indent="0" algn="ctr">
              <a:buNone/>
              <a:defRPr sz="675"/>
            </a:lvl9pPr>
          </a:lstStyle>
          <a:p>
            <a:r>
              <a:rPr lang="en-US" dirty="0"/>
              <a:t>Click to edit Master subtitle style</a:t>
            </a:r>
          </a:p>
        </p:txBody>
      </p:sp>
      <p:sp>
        <p:nvSpPr>
          <p:cNvPr id="11" name="Text Placeholder 8">
            <a:extLst>
              <a:ext uri="{FF2B5EF4-FFF2-40B4-BE49-F238E27FC236}">
                <a16:creationId xmlns:a16="http://schemas.microsoft.com/office/drawing/2014/main" id="{54DEEFCF-DD51-4839-BCF5-80C11B48C717}"/>
              </a:ext>
            </a:extLst>
          </p:cNvPr>
          <p:cNvSpPr>
            <a:spLocks noGrp="1"/>
          </p:cNvSpPr>
          <p:nvPr>
            <p:ph type="body" sz="quarter" idx="13"/>
          </p:nvPr>
        </p:nvSpPr>
        <p:spPr>
          <a:xfrm>
            <a:off x="163361" y="1936007"/>
            <a:ext cx="11865129" cy="2711974"/>
          </a:xfrm>
        </p:spPr>
        <p:txBody>
          <a:bodyPr>
            <a:normAutofit/>
          </a:bodyPr>
          <a:lstStyle>
            <a:lvl1pPr marL="0" indent="0">
              <a:buNone/>
              <a:defRPr sz="2531">
                <a:solidFill>
                  <a:schemeClr val="accent6">
                    <a:lumMod val="50000"/>
                  </a:schemeClr>
                </a:solidFill>
                <a:latin typeface="+mj-lt"/>
              </a:defRPr>
            </a:lvl1pPr>
            <a:lvl5pPr marL="771540" indent="0">
              <a:buNone/>
              <a:defRPr/>
            </a:lvl5pPr>
          </a:lstStyle>
          <a:p>
            <a:pPr lvl="0"/>
            <a:r>
              <a:rPr lang="en-US" dirty="0"/>
              <a:t>Click to edit Master text styles</a:t>
            </a:r>
          </a:p>
        </p:txBody>
      </p:sp>
    </p:spTree>
    <p:extLst>
      <p:ext uri="{BB962C8B-B14F-4D97-AF65-F5344CB8AC3E}">
        <p14:creationId xmlns:p14="http://schemas.microsoft.com/office/powerpoint/2010/main" val="1885158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6526"/>
            <a:ext cx="6845376" cy="5999413"/>
          </a:xfrm>
        </p:spPr>
        <p:txBody>
          <a:bodyPr anchor="t"/>
          <a:lstStyle>
            <a:lvl1pPr marL="0" indent="0">
              <a:buNone/>
              <a:defRPr sz="1350"/>
            </a:lvl1pPr>
            <a:lvl2pPr marL="192885" indent="0">
              <a:buNone/>
              <a:defRPr sz="1181"/>
            </a:lvl2pPr>
            <a:lvl3pPr marL="385771" indent="0">
              <a:buNone/>
              <a:defRPr sz="1013"/>
            </a:lvl3pPr>
            <a:lvl4pPr marL="578655" indent="0">
              <a:buNone/>
              <a:defRPr sz="844"/>
            </a:lvl4pPr>
            <a:lvl5pPr marL="771540" indent="0">
              <a:buNone/>
              <a:defRPr sz="844"/>
            </a:lvl5pPr>
            <a:lvl6pPr marL="964426" indent="0">
              <a:buNone/>
              <a:defRPr sz="844"/>
            </a:lvl6pPr>
            <a:lvl7pPr marL="1157311" indent="0">
              <a:buNone/>
              <a:defRPr sz="844"/>
            </a:lvl7pPr>
            <a:lvl8pPr marL="1350196" indent="0">
              <a:buNone/>
              <a:defRPr sz="844"/>
            </a:lvl8pPr>
            <a:lvl9pPr marL="1543081" indent="0">
              <a:buNone/>
              <a:defRPr sz="844"/>
            </a:lvl9pPr>
          </a:lstStyle>
          <a:p>
            <a:r>
              <a:rPr lang="en-US"/>
              <a:t>Click icon to add picture</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326578"/>
            <a:fld id="{302B272A-D2C6-4C57-B953-6A6F945EE98A}" type="datetime1">
              <a:rPr lang="en-GB" smtClean="0">
                <a:solidFill>
                  <a:prstClr val="black"/>
                </a:solidFill>
              </a:rPr>
              <a:pPr defTabSz="326578"/>
              <a:t>18/11/2019</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
        <p:nvSpPr>
          <p:cNvPr id="8" name="Title 1">
            <a:extLst>
              <a:ext uri="{FF2B5EF4-FFF2-40B4-BE49-F238E27FC236}">
                <a16:creationId xmlns:a16="http://schemas.microsoft.com/office/drawing/2014/main" id="{E6099551-FB9A-457E-8F17-68091FAB173D}"/>
              </a:ext>
            </a:extLst>
          </p:cNvPr>
          <p:cNvSpPr>
            <a:spLocks noGrp="1"/>
          </p:cNvSpPr>
          <p:nvPr>
            <p:ph type="title"/>
          </p:nvPr>
        </p:nvSpPr>
        <p:spPr>
          <a:xfrm>
            <a:off x="163437" y="136526"/>
            <a:ext cx="4608590" cy="1920875"/>
          </a:xfrm>
        </p:spPr>
        <p:txBody>
          <a:bodyPr anchor="t" anchorCtr="0"/>
          <a:lstStyle>
            <a:lvl1pPr>
              <a:defRPr sz="1350"/>
            </a:lvl1pPr>
          </a:lstStyle>
          <a:p>
            <a:r>
              <a:rPr lang="en-US" dirty="0"/>
              <a:t>Click to edit Master title style</a:t>
            </a:r>
          </a:p>
        </p:txBody>
      </p:sp>
      <p:sp>
        <p:nvSpPr>
          <p:cNvPr id="9" name="Text Placeholder 3">
            <a:extLst>
              <a:ext uri="{FF2B5EF4-FFF2-40B4-BE49-F238E27FC236}">
                <a16:creationId xmlns:a16="http://schemas.microsoft.com/office/drawing/2014/main" id="{7EC1B5FE-5A90-45C1-8C36-E305FA4302F5}"/>
              </a:ext>
            </a:extLst>
          </p:cNvPr>
          <p:cNvSpPr>
            <a:spLocks noGrp="1"/>
          </p:cNvSpPr>
          <p:nvPr>
            <p:ph type="body" sz="half" idx="2"/>
          </p:nvPr>
        </p:nvSpPr>
        <p:spPr>
          <a:xfrm>
            <a:off x="163437" y="2137805"/>
            <a:ext cx="4608590" cy="3998134"/>
          </a:xfrm>
        </p:spPr>
        <p:txBody>
          <a:bodyPr/>
          <a:lstStyle>
            <a:lvl1pPr marL="0" indent="0">
              <a:buNone/>
              <a:defRPr sz="675"/>
            </a:lvl1pPr>
            <a:lvl2pPr marL="192885" indent="0">
              <a:buNone/>
              <a:defRPr sz="591"/>
            </a:lvl2pPr>
            <a:lvl3pPr marL="385771" indent="0">
              <a:buNone/>
              <a:defRPr sz="506"/>
            </a:lvl3pPr>
            <a:lvl4pPr marL="578655" indent="0">
              <a:buNone/>
              <a:defRPr sz="422"/>
            </a:lvl4pPr>
            <a:lvl5pPr marL="771540" indent="0">
              <a:buNone/>
              <a:defRPr sz="422"/>
            </a:lvl5pPr>
            <a:lvl6pPr marL="964426" indent="0">
              <a:buNone/>
              <a:defRPr sz="422"/>
            </a:lvl6pPr>
            <a:lvl7pPr marL="1157311" indent="0">
              <a:buNone/>
              <a:defRPr sz="422"/>
            </a:lvl7pPr>
            <a:lvl8pPr marL="1350196" indent="0">
              <a:buNone/>
              <a:defRPr sz="422"/>
            </a:lvl8pPr>
            <a:lvl9pPr marL="1543081" indent="0">
              <a:buNone/>
              <a:defRPr sz="422"/>
            </a:lvl9pPr>
          </a:lstStyle>
          <a:p>
            <a:pPr lvl="0"/>
            <a:r>
              <a:rPr lang="en-US"/>
              <a:t>Click to edit Master text styles</a:t>
            </a:r>
          </a:p>
        </p:txBody>
      </p:sp>
    </p:spTree>
    <p:extLst>
      <p:ext uri="{BB962C8B-B14F-4D97-AF65-F5344CB8AC3E}">
        <p14:creationId xmlns:p14="http://schemas.microsoft.com/office/powerpoint/2010/main" val="3897296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017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107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27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520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51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922846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750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275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506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89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658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03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454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220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138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78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1149319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494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074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364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4168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836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934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920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6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037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1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5C969-6BA6-134A-A34F-DC7B0F065984}" type="slidenum">
              <a:rPr lang="en-US" smtClean="0"/>
              <a:t>‹#›</a:t>
            </a:fld>
            <a:endParaRPr lang="en-US" dirty="0"/>
          </a:p>
        </p:txBody>
      </p:sp>
    </p:spTree>
    <p:extLst>
      <p:ext uri="{BB962C8B-B14F-4D97-AF65-F5344CB8AC3E}">
        <p14:creationId xmlns:p14="http://schemas.microsoft.com/office/powerpoint/2010/main" val="2140243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31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310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50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374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14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346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6907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8435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1D0441E9-3414-4E66-9AF1-1149BD680990}" type="datetime1">
              <a:rPr lang="en-GB" smtClean="0">
                <a:solidFill>
                  <a:prstClr val="black"/>
                </a:solidFill>
              </a:rPr>
              <a:pPr defTabSz="326578"/>
              <a:t>18/11/2019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dirty="0">
              <a:solidFill>
                <a:prstClr val="black"/>
              </a:solidFill>
            </a:endParaRPr>
          </a:p>
        </p:txBody>
      </p:sp>
    </p:spTree>
    <p:extLst>
      <p:ext uri="{BB962C8B-B14F-4D97-AF65-F5344CB8AC3E}">
        <p14:creationId xmlns:p14="http://schemas.microsoft.com/office/powerpoint/2010/main" val="941778080"/>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326578"/>
            <a:fld id="{038B4683-E143-4C68-AEDD-670A1153D4D2}" type="datetime1">
              <a:rPr lang="en-GB" smtClean="0">
                <a:solidFill>
                  <a:prstClr val="black"/>
                </a:solidFill>
              </a:rPr>
              <a:pPr defTabSz="326578"/>
              <a:t>18/11/2019</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326578"/>
            <a:r>
              <a:rPr lang="en-GB" smtClean="0">
                <a:solidFill>
                  <a:prstClr val="black"/>
                </a:solidFill>
              </a:rPr>
              <a:t>Share and improve</a:t>
            </a:r>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326578"/>
            <a:fld id="{E79E9127-B4B6-43A4-9C4B-AC493BC9E5C0}" type="slidenum">
              <a:rPr lang="en-GB" smtClean="0">
                <a:solidFill>
                  <a:prstClr val="black"/>
                </a:solidFill>
              </a:rPr>
              <a:pPr defTabSz="326578"/>
              <a:t>‹#›</a:t>
            </a:fld>
            <a:endParaRPr lang="en-GB">
              <a:solidFill>
                <a:prstClr val="black"/>
              </a:solidFill>
            </a:endParaRPr>
          </a:p>
        </p:txBody>
      </p:sp>
    </p:spTree>
    <p:extLst>
      <p:ext uri="{BB962C8B-B14F-4D97-AF65-F5344CB8AC3E}">
        <p14:creationId xmlns:p14="http://schemas.microsoft.com/office/powerpoint/2010/main" val="193324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0.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theme" Target="../theme/theme11.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8.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t>11/18/2019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t>‹#›</a:t>
            </a:fld>
            <a:endParaRPr lang="en-US" dirty="0"/>
          </a:p>
        </p:txBody>
      </p:sp>
    </p:spTree>
    <p:extLst>
      <p:ext uri="{BB962C8B-B14F-4D97-AF65-F5344CB8AC3E}">
        <p14:creationId xmlns:p14="http://schemas.microsoft.com/office/powerpoint/2010/main" val="209464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2" r:id="rId12"/>
    <p:sldLayoutId id="2147483827" r:id="rId13"/>
    <p:sldLayoutId id="2147483828" r:id="rId14"/>
    <p:sldLayoutId id="2147483838" r:id="rId15"/>
    <p:sldLayoutId id="2147483839" r:id="rId16"/>
    <p:sldLayoutId id="2147483842" r:id="rId17"/>
    <p:sldLayoutId id="2147483843" r:id="rId18"/>
    <p:sldLayoutId id="2147483844" r:id="rId19"/>
    <p:sldLayoutId id="2147483845" r:id="rId20"/>
    <p:sldLayoutId id="2147483989" r:id="rId2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085179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237239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38520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06945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98492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hf hdr="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181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69696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53683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46209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Lst>
  <p:hf hdr="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BB04E-D4E7-9B47-B817-ACB878A67DC8}" type="datetimeFigureOut">
              <a:rPr lang="en-US" smtClean="0">
                <a:solidFill>
                  <a:prstClr val="black">
                    <a:tint val="75000"/>
                  </a:prstClr>
                </a:solidFill>
              </a:rPr>
              <a:pPr/>
              <a:t>11/18/2019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5C969-6BA6-134A-A34F-DC7B0F0659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469012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t.ly/2ZwnjEH?fbclid=IwAR2c4eTEazH-UEQc3BBuLmDwki_x1Riyfv1LxWrHcSNL88BELzeseO8UO1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emf"/><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39.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emf"/><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55.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jfif"/><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image" Target="../media/image1.emf"/><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74.png"/><Relationship Id="rId5" Type="http://schemas.microsoft.com/office/2007/relationships/hdphoto" Target="../media/hdphoto9.wdp"/><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71.xml"/><Relationship Id="rId6" Type="http://schemas.openxmlformats.org/officeDocument/2006/relationships/image" Target="../media/image77.png"/><Relationship Id="rId5" Type="http://schemas.openxmlformats.org/officeDocument/2006/relationships/image" Target="../media/image78.png"/><Relationship Id="rId4" Type="http://schemas.microsoft.com/office/2007/relationships/hdphoto" Target="../media/hdphoto10.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8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3.xml"/><Relationship Id="rId1" Type="http://schemas.openxmlformats.org/officeDocument/2006/relationships/slideLayout" Target="../slideLayouts/slideLayout93.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10.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61.xml"/><Relationship Id="rId5" Type="http://schemas.openxmlformats.org/officeDocument/2006/relationships/image" Target="../media/image70.sv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7.xml"/><Relationship Id="rId1" Type="http://schemas.openxmlformats.org/officeDocument/2006/relationships/slideLayout" Target="../slideLayouts/slideLayout55.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0.jpg"/><Relationship Id="rId7"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20.xml"/><Relationship Id="rId5" Type="http://schemas.openxmlformats.org/officeDocument/2006/relationships/image" Target="../media/image96.png"/><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2450" y="684555"/>
            <a:ext cx="8547100" cy="5078313"/>
          </a:xfrm>
          <a:prstGeom prst="rect">
            <a:avLst/>
          </a:prstGeom>
          <a:noFill/>
        </p:spPr>
        <p:txBody>
          <a:bodyPr wrap="square" rtlCol="0">
            <a:spAutoFit/>
          </a:bodyPr>
          <a:lstStyle/>
          <a:p>
            <a:r>
              <a:rPr lang="en-US" sz="4800" smtClean="0">
                <a:solidFill>
                  <a:srgbClr val="FF0000"/>
                </a:solidFill>
              </a:rPr>
              <a:t>Won’t work on google slide viewer – needs to be downloaded and run on PowerPoint!</a:t>
            </a:r>
          </a:p>
          <a:p>
            <a:r>
              <a:rPr lang="en-US" sz="3600" smtClean="0">
                <a:solidFill>
                  <a:prstClr val="black"/>
                </a:solidFill>
              </a:rPr>
              <a:t>Please make sure you are using latest version, downloaded from </a:t>
            </a:r>
            <a:r>
              <a:rPr lang="en-US" sz="3600">
                <a:solidFill>
                  <a:prstClr val="black"/>
                </a:solidFill>
                <a:hlinkClick r:id="rId3"/>
              </a:rPr>
              <a:t>https://bit.ly/2ZwnjEH</a:t>
            </a:r>
            <a:r>
              <a:rPr lang="en-US" sz="3600">
                <a:solidFill>
                  <a:prstClr val="black"/>
                </a:solidFill>
              </a:rPr>
              <a:t> </a:t>
            </a:r>
            <a:endParaRPr lang="en-US" sz="3600" smtClean="0">
              <a:solidFill>
                <a:prstClr val="black"/>
              </a:solidFill>
            </a:endParaRPr>
          </a:p>
          <a:p>
            <a:endParaRPr lang="en-US" sz="3600" smtClean="0">
              <a:solidFill>
                <a:prstClr val="black"/>
              </a:solidFill>
            </a:endParaRPr>
          </a:p>
          <a:p>
            <a:r>
              <a:rPr lang="en-US" sz="3600" smtClean="0">
                <a:solidFill>
                  <a:prstClr val="black"/>
                </a:solidFill>
              </a:rPr>
              <a:t>Please don’t share slides by email but direct people to the link </a:t>
            </a:r>
            <a:endParaRPr lang="en-US" sz="3600">
              <a:solidFill>
                <a:prstClr val="black"/>
              </a:solidFill>
            </a:endParaRPr>
          </a:p>
        </p:txBody>
      </p:sp>
    </p:spTree>
    <p:extLst>
      <p:ext uri="{BB962C8B-B14F-4D97-AF65-F5344CB8AC3E}">
        <p14:creationId xmlns:p14="http://schemas.microsoft.com/office/powerpoint/2010/main" val="729918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2678" y="1592263"/>
            <a:ext cx="4321175" cy="4321175"/>
          </a:xfrm>
          <a:prstGeom prst="rect">
            <a:avLst/>
          </a:prstGeom>
        </p:spPr>
      </p:pic>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17" name="TextBox 16"/>
          <p:cNvSpPr txBox="1"/>
          <p:nvPr/>
        </p:nvSpPr>
        <p:spPr>
          <a:xfrm>
            <a:off x="10772829" y="780075"/>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grpSp>
        <p:nvGrpSpPr>
          <p:cNvPr id="20" name="Group 19"/>
          <p:cNvGrpSpPr/>
          <p:nvPr/>
        </p:nvGrpSpPr>
        <p:grpSpPr>
          <a:xfrm>
            <a:off x="122737" y="1592263"/>
            <a:ext cx="8131116" cy="4321175"/>
            <a:chOff x="122737" y="1592263"/>
            <a:chExt cx="8131116" cy="4321175"/>
          </a:xfrm>
        </p:grpSpPr>
        <p:grpSp>
          <p:nvGrpSpPr>
            <p:cNvPr id="23" name="Group 22"/>
            <p:cNvGrpSpPr/>
            <p:nvPr/>
          </p:nvGrpSpPr>
          <p:grpSpPr>
            <a:xfrm>
              <a:off x="122737" y="2193280"/>
              <a:ext cx="3162174" cy="2685365"/>
              <a:chOff x="122737" y="2193280"/>
              <a:chExt cx="3162174" cy="2685365"/>
            </a:xfrm>
          </p:grpSpPr>
          <p:grpSp>
            <p:nvGrpSpPr>
              <p:cNvPr id="31" name="Group 30"/>
              <p:cNvGrpSpPr/>
              <p:nvPr/>
            </p:nvGrpSpPr>
            <p:grpSpPr>
              <a:xfrm>
                <a:off x="446676" y="2193280"/>
                <a:ext cx="2834958" cy="1468947"/>
                <a:chOff x="446676" y="2193280"/>
                <a:chExt cx="2834958" cy="1468947"/>
              </a:xfrm>
            </p:grpSpPr>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676" y="2193280"/>
                  <a:ext cx="1445178" cy="1442441"/>
                </a:xfrm>
                <a:prstGeom prst="rect">
                  <a:avLst/>
                </a:prstGeom>
              </p:spPr>
            </p:pic>
            <p:grpSp>
              <p:nvGrpSpPr>
                <p:cNvPr id="34" name="Group 33"/>
                <p:cNvGrpSpPr/>
                <p:nvPr/>
              </p:nvGrpSpPr>
              <p:grpSpPr>
                <a:xfrm rot="20521192">
                  <a:off x="1970760" y="2567734"/>
                  <a:ext cx="1310874" cy="1094493"/>
                  <a:chOff x="2014751" y="1870627"/>
                  <a:chExt cx="1503809" cy="1094493"/>
                </a:xfrm>
              </p:grpSpPr>
              <p:cxnSp>
                <p:nvCxnSpPr>
                  <p:cNvPr id="36" name="Curved Connector 35"/>
                  <p:cNvCxnSpPr/>
                  <p:nvPr/>
                </p:nvCxnSpPr>
                <p:spPr>
                  <a:xfrm>
                    <a:off x="2239341" y="1870627"/>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2116444" y="2074938"/>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a:off x="2014751" y="2303562"/>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716104" y="2634341"/>
                  <a:ext cx="865943" cy="584775"/>
                </a:xfrm>
                <a:prstGeom prst="rect">
                  <a:avLst/>
                </a:prstGeom>
                <a:noFill/>
              </p:spPr>
              <p:txBody>
                <a:bodyPr wrap="none" rtlCol="0">
                  <a:spAutoFit/>
                </a:bodyPr>
                <a:lstStyle/>
                <a:p>
                  <a:r>
                    <a:rPr lang="en-US" sz="3200" smtClean="0">
                      <a:solidFill>
                        <a:prstClr val="black"/>
                      </a:solidFill>
                      <a:latin typeface="FUCXED CAPS" pitchFamily="50" charset="0"/>
                    </a:rPr>
                    <a:t>SUN</a:t>
                  </a:r>
                  <a:endParaRPr lang="en-US" sz="3200">
                    <a:solidFill>
                      <a:prstClr val="black"/>
                    </a:solidFill>
                    <a:latin typeface="FUCXED CAPS" pitchFamily="50" charset="0"/>
                  </a:endParaRPr>
                </a:p>
              </p:txBody>
            </p:sp>
          </p:grpSp>
          <p:sp>
            <p:nvSpPr>
              <p:cNvPr id="32" name="TextBox 31"/>
              <p:cNvSpPr txBox="1"/>
              <p:nvPr/>
            </p:nvSpPr>
            <p:spPr>
              <a:xfrm>
                <a:off x="122737" y="3678316"/>
                <a:ext cx="3162174" cy="1200329"/>
              </a:xfrm>
              <a:prstGeom prst="rect">
                <a:avLst/>
              </a:prstGeom>
              <a:noFill/>
            </p:spPr>
            <p:txBody>
              <a:bodyPr wrap="square" rtlCol="0">
                <a:spAutoFit/>
              </a:bodyPr>
              <a:lstStyle/>
              <a:p>
                <a:pPr algn="ctr"/>
                <a:r>
                  <a:rPr lang="en-US" sz="3600" smtClean="0">
                    <a:solidFill>
                      <a:srgbClr val="FFD961"/>
                    </a:solidFill>
                  </a:rPr>
                  <a:t>The sun’s energy warms us</a:t>
                </a:r>
              </a:p>
            </p:txBody>
          </p:sp>
        </p:grpSp>
        <p:pic>
          <p:nvPicPr>
            <p:cNvPr id="30" name="Picture 29"/>
            <p:cNvPicPr>
              <a:picLocks noChangeAspect="1"/>
            </p:cNvPicPr>
            <p:nvPr/>
          </p:nvPicPr>
          <p:blipFill>
            <a:blip r:embed="rId5">
              <a:duotone>
                <a:prstClr val="black"/>
                <a:srgbClr val="FEE57A">
                  <a:tint val="45000"/>
                  <a:satMod val="400000"/>
                </a:srgbClr>
              </a:duotone>
              <a:extLst>
                <a:ext uri="{BEBA8EAE-BF5A-486C-A8C5-ECC9F3942E4B}">
                  <a14:imgProps xmlns:a14="http://schemas.microsoft.com/office/drawing/2010/main">
                    <a14:imgLayer r:embed="rId6">
                      <a14:imgEffect>
                        <a14:colorTemperature colorTemp="3545"/>
                      </a14:imgEffect>
                    </a14:imgLayer>
                  </a14:imgProps>
                </a:ext>
              </a:extLst>
            </a:blip>
            <a:stretch>
              <a:fillRect/>
            </a:stretch>
          </p:blipFill>
          <p:spPr>
            <a:xfrm>
              <a:off x="3932678" y="1592263"/>
              <a:ext cx="4321175" cy="4321175"/>
            </a:xfrm>
            <a:prstGeom prst="rect">
              <a:avLst/>
            </a:prstGeom>
          </p:spPr>
        </p:pic>
      </p:grpSp>
      <p:sp>
        <p:nvSpPr>
          <p:cNvPr id="18" name="TextBox 17"/>
          <p:cNvSpPr txBox="1"/>
          <p:nvPr/>
        </p:nvSpPr>
        <p:spPr>
          <a:xfrm>
            <a:off x="70164" y="144000"/>
            <a:ext cx="12103912" cy="728726"/>
          </a:xfrm>
          <a:prstGeom prst="rect">
            <a:avLst/>
          </a:prstGeom>
          <a:noFill/>
        </p:spPr>
        <p:txBody>
          <a:bodyPr wrap="square" rtlCol="0">
            <a:spAutoFit/>
          </a:bodyPr>
          <a:lstStyle/>
          <a:p>
            <a:pPr algn="ctr">
              <a:lnSpc>
                <a:spcPts val="5500"/>
              </a:lnSpc>
            </a:pPr>
            <a:r>
              <a:rPr lang="en-US" sz="3600" smtClean="0">
                <a:solidFill>
                  <a:srgbClr val="FFC000"/>
                </a:solidFill>
              </a:rPr>
              <a:t>What stops us being a ball of ice?</a:t>
            </a:r>
          </a:p>
        </p:txBody>
      </p:sp>
    </p:spTree>
    <p:extLst>
      <p:ext uri="{BB962C8B-B14F-4D97-AF65-F5344CB8AC3E}">
        <p14:creationId xmlns:p14="http://schemas.microsoft.com/office/powerpoint/2010/main" val="261093275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9144" y="1026658"/>
            <a:ext cx="5525271" cy="5525271"/>
          </a:xfrm>
          <a:prstGeom prst="rect">
            <a:avLst/>
          </a:prstGeom>
        </p:spPr>
      </p:pic>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17" name="TextBox 16"/>
          <p:cNvSpPr txBox="1"/>
          <p:nvPr/>
        </p:nvSpPr>
        <p:spPr>
          <a:xfrm>
            <a:off x="10772829" y="780075"/>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6" name="Oval 5"/>
          <p:cNvSpPr>
            <a:spLocks noChangeAspect="1"/>
          </p:cNvSpPr>
          <p:nvPr/>
        </p:nvSpPr>
        <p:spPr>
          <a:xfrm>
            <a:off x="3801050" y="1476692"/>
            <a:ext cx="4629150" cy="4629150"/>
          </a:xfrm>
          <a:prstGeom prst="ellipse">
            <a:avLst/>
          </a:prstGeom>
          <a:noFill/>
          <a:ln w="609600">
            <a:solidFill>
              <a:srgbClr val="A6A6A6">
                <a:alpha val="5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FUCXED CAPS" pitchFamily="50" charset="0"/>
            </a:endParaRPr>
          </a:p>
        </p:txBody>
      </p:sp>
      <p:grpSp>
        <p:nvGrpSpPr>
          <p:cNvPr id="4" name="Group 3"/>
          <p:cNvGrpSpPr/>
          <p:nvPr/>
        </p:nvGrpSpPr>
        <p:grpSpPr>
          <a:xfrm>
            <a:off x="122737" y="2193280"/>
            <a:ext cx="3162174" cy="2562254"/>
            <a:chOff x="122737" y="2193280"/>
            <a:chExt cx="3162174" cy="2562254"/>
          </a:xfrm>
        </p:grpSpPr>
        <p:grpSp>
          <p:nvGrpSpPr>
            <p:cNvPr id="3" name="Group 2"/>
            <p:cNvGrpSpPr/>
            <p:nvPr/>
          </p:nvGrpSpPr>
          <p:grpSpPr>
            <a:xfrm>
              <a:off x="446676" y="2193280"/>
              <a:ext cx="2834958" cy="1468947"/>
              <a:chOff x="446676" y="2193280"/>
              <a:chExt cx="2834958" cy="1468947"/>
            </a:xfrm>
          </p:grpSpPr>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676" y="2193280"/>
                <a:ext cx="1445178" cy="1442441"/>
              </a:xfrm>
              <a:prstGeom prst="rect">
                <a:avLst/>
              </a:prstGeom>
            </p:spPr>
          </p:pic>
          <p:grpSp>
            <p:nvGrpSpPr>
              <p:cNvPr id="25" name="Group 24"/>
              <p:cNvGrpSpPr/>
              <p:nvPr/>
            </p:nvGrpSpPr>
            <p:grpSpPr>
              <a:xfrm rot="20521192">
                <a:off x="1970760" y="2567734"/>
                <a:ext cx="1310874" cy="1094493"/>
                <a:chOff x="2014751" y="1870627"/>
                <a:chExt cx="1503809" cy="1094493"/>
              </a:xfrm>
            </p:grpSpPr>
            <p:cxnSp>
              <p:nvCxnSpPr>
                <p:cNvPr id="26" name="Curved Connector 25"/>
                <p:cNvCxnSpPr/>
                <p:nvPr/>
              </p:nvCxnSpPr>
              <p:spPr>
                <a:xfrm>
                  <a:off x="2239341" y="1870627"/>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2116444" y="2074938"/>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2014751" y="2303562"/>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716104" y="2634341"/>
                <a:ext cx="865943" cy="584775"/>
              </a:xfrm>
              <a:prstGeom prst="rect">
                <a:avLst/>
              </a:prstGeom>
              <a:noFill/>
            </p:spPr>
            <p:txBody>
              <a:bodyPr wrap="none" rtlCol="0">
                <a:spAutoFit/>
              </a:bodyPr>
              <a:lstStyle/>
              <a:p>
                <a:r>
                  <a:rPr lang="en-US" sz="3200" smtClean="0">
                    <a:solidFill>
                      <a:prstClr val="black"/>
                    </a:solidFill>
                    <a:latin typeface="FUCXED CAPS" pitchFamily="50" charset="0"/>
                  </a:rPr>
                  <a:t>SUN</a:t>
                </a:r>
                <a:endParaRPr lang="en-US" sz="3200">
                  <a:solidFill>
                    <a:prstClr val="black"/>
                  </a:solidFill>
                  <a:latin typeface="FUCXED CAPS" pitchFamily="50" charset="0"/>
                </a:endParaRPr>
              </a:p>
            </p:txBody>
          </p:sp>
        </p:grpSp>
        <p:sp>
          <p:nvSpPr>
            <p:cNvPr id="19" name="TextBox 18"/>
            <p:cNvSpPr txBox="1"/>
            <p:nvPr/>
          </p:nvSpPr>
          <p:spPr>
            <a:xfrm>
              <a:off x="122737" y="3678316"/>
              <a:ext cx="3162174" cy="1077218"/>
            </a:xfrm>
            <a:prstGeom prst="rect">
              <a:avLst/>
            </a:prstGeom>
            <a:noFill/>
          </p:spPr>
          <p:txBody>
            <a:bodyPr wrap="square" rtlCol="0">
              <a:spAutoFit/>
            </a:bodyPr>
            <a:lstStyle/>
            <a:p>
              <a:pPr algn="ctr"/>
              <a:r>
                <a:rPr lang="en-US" sz="3200" smtClean="0">
                  <a:solidFill>
                    <a:srgbClr val="FFD961"/>
                  </a:solidFill>
                </a:rPr>
                <a:t>The sun’s energy warms us</a:t>
              </a:r>
            </a:p>
          </p:txBody>
        </p:sp>
      </p:grpSp>
      <p:sp>
        <p:nvSpPr>
          <p:cNvPr id="16" name="TextBox 15"/>
          <p:cNvSpPr txBox="1"/>
          <p:nvPr/>
        </p:nvSpPr>
        <p:spPr>
          <a:xfrm>
            <a:off x="8207251" y="1416158"/>
            <a:ext cx="3809538" cy="2554545"/>
          </a:xfrm>
          <a:prstGeom prst="rect">
            <a:avLst/>
          </a:prstGeom>
          <a:noFill/>
        </p:spPr>
        <p:txBody>
          <a:bodyPr wrap="square" rtlCol="0">
            <a:spAutoFit/>
          </a:bodyPr>
          <a:lstStyle/>
          <a:p>
            <a:pPr algn="r"/>
            <a:r>
              <a:rPr lang="en-US" sz="3200" dirty="0" smtClean="0">
                <a:solidFill>
                  <a:schemeClr val="bg1">
                    <a:lumMod val="75000"/>
                  </a:schemeClr>
                </a:solidFill>
              </a:rPr>
              <a:t>Carbon dioxide (CO</a:t>
            </a:r>
            <a:r>
              <a:rPr lang="en-US" sz="3200" baseline="-25000" dirty="0" smtClean="0">
                <a:solidFill>
                  <a:schemeClr val="bg1">
                    <a:lumMod val="75000"/>
                  </a:schemeClr>
                </a:solidFill>
              </a:rPr>
              <a:t>2</a:t>
            </a:r>
            <a:r>
              <a:rPr lang="en-US" sz="3200" dirty="0" smtClean="0">
                <a:solidFill>
                  <a:schemeClr val="bg1">
                    <a:lumMod val="75000"/>
                  </a:schemeClr>
                </a:solidFill>
              </a:rPr>
              <a:t>) in the atmosphere traps the heat (</a:t>
            </a:r>
            <a:r>
              <a:rPr lang="en-US" sz="3200" i="1" dirty="0" smtClean="0">
                <a:solidFill>
                  <a:srgbClr val="0FB55E"/>
                </a:solidFill>
              </a:rPr>
              <a:t>greenhouse effect</a:t>
            </a:r>
            <a:r>
              <a:rPr lang="en-US" sz="3200" dirty="0" smtClean="0">
                <a:solidFill>
                  <a:schemeClr val="bg1">
                    <a:lumMod val="75000"/>
                  </a:schemeClr>
                </a:solidFill>
              </a:rPr>
              <a:t>) and keeps the climate temperate</a:t>
            </a:r>
          </a:p>
        </p:txBody>
      </p:sp>
      <p:sp>
        <p:nvSpPr>
          <p:cNvPr id="18" name="TextBox 17"/>
          <p:cNvSpPr txBox="1"/>
          <p:nvPr/>
        </p:nvSpPr>
        <p:spPr>
          <a:xfrm>
            <a:off x="70164" y="144000"/>
            <a:ext cx="12103912" cy="728726"/>
          </a:xfrm>
          <a:prstGeom prst="rect">
            <a:avLst/>
          </a:prstGeom>
          <a:noFill/>
        </p:spPr>
        <p:txBody>
          <a:bodyPr wrap="square" rtlCol="0">
            <a:spAutoFit/>
          </a:bodyPr>
          <a:lstStyle/>
          <a:p>
            <a:pPr algn="ctr">
              <a:lnSpc>
                <a:spcPts val="5500"/>
              </a:lnSpc>
            </a:pPr>
            <a:r>
              <a:rPr lang="en-US" sz="3600" smtClean="0">
                <a:solidFill>
                  <a:srgbClr val="FFC000"/>
                </a:solidFill>
              </a:rPr>
              <a:t>What stops us being a ball of ice?</a:t>
            </a:r>
          </a:p>
        </p:txBody>
      </p:sp>
      <p:grpSp>
        <p:nvGrpSpPr>
          <p:cNvPr id="5" name="Group 4"/>
          <p:cNvGrpSpPr/>
          <p:nvPr/>
        </p:nvGrpSpPr>
        <p:grpSpPr>
          <a:xfrm>
            <a:off x="4092179" y="1290918"/>
            <a:ext cx="7369111" cy="4636248"/>
            <a:chOff x="4092179" y="1290918"/>
            <a:chExt cx="7369111" cy="4636248"/>
          </a:xfrm>
        </p:grpSpPr>
        <p:sp>
          <p:nvSpPr>
            <p:cNvPr id="20" name="TextBox 19"/>
            <p:cNvSpPr txBox="1"/>
            <p:nvPr/>
          </p:nvSpPr>
          <p:spPr>
            <a:xfrm>
              <a:off x="6508689" y="4357506"/>
              <a:ext cx="4952601" cy="1569660"/>
            </a:xfrm>
            <a:prstGeom prst="rect">
              <a:avLst/>
            </a:prstGeom>
            <a:noFill/>
          </p:spPr>
          <p:txBody>
            <a:bodyPr wrap="square" rtlCol="0">
              <a:spAutoFit/>
            </a:bodyPr>
            <a:lstStyle/>
            <a:p>
              <a:pPr algn="r"/>
              <a:r>
                <a:rPr lang="en-US" sz="3200" smtClean="0">
                  <a:solidFill>
                    <a:srgbClr val="7CB7ED"/>
                  </a:solidFill>
                </a:rPr>
                <a:t>Water remains </a:t>
              </a:r>
            </a:p>
            <a:p>
              <a:pPr algn="r"/>
              <a:r>
                <a:rPr lang="en-US" sz="3200" smtClean="0">
                  <a:solidFill>
                    <a:srgbClr val="7CB7ED"/>
                  </a:solidFill>
                </a:rPr>
                <a:t>mostly liquid </a:t>
              </a:r>
            </a:p>
            <a:p>
              <a:pPr algn="r"/>
              <a:r>
                <a:rPr lang="en-US" sz="3200" smtClean="0">
                  <a:solidFill>
                    <a:srgbClr val="7CB7ED"/>
                  </a:solidFill>
                </a:rPr>
                <a:t>and life can flourish</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51941">
              <a:off x="7130909" y="3112845"/>
              <a:ext cx="809385" cy="1546164"/>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1479" y="1290918"/>
              <a:ext cx="1038977" cy="571161"/>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83438" y="3187892"/>
              <a:ext cx="1396224" cy="745796"/>
            </a:xfrm>
            <a:prstGeom prst="rect">
              <a:avLst/>
            </a:prstGeom>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92179" y="1971302"/>
              <a:ext cx="871636" cy="645672"/>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1435" y="4043781"/>
              <a:ext cx="1390155" cy="988114"/>
            </a:xfrm>
            <a:prstGeom prst="rect">
              <a:avLst/>
            </a:prstGeom>
          </p:spPr>
        </p:pic>
        <p:pic>
          <p:nvPicPr>
            <p:cNvPr id="32" name="Pictur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52782">
              <a:off x="6539219" y="2207755"/>
              <a:ext cx="1075595" cy="870691"/>
            </a:xfrm>
            <a:prstGeom prst="rect">
              <a:avLst/>
            </a:prstGeom>
          </p:spPr>
        </p:pic>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023396" y="5294233"/>
              <a:ext cx="310080" cy="619205"/>
            </a:xfrm>
            <a:prstGeom prst="rect">
              <a:avLst/>
            </a:prstGeom>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87784" y="4504606"/>
              <a:ext cx="593766" cy="894303"/>
            </a:xfrm>
            <a:prstGeom prst="rect">
              <a:avLst/>
            </a:prstGeom>
          </p:spPr>
        </p:pic>
      </p:grpSp>
    </p:spTree>
    <p:extLst>
      <p:ext uri="{BB962C8B-B14F-4D97-AF65-F5344CB8AC3E}">
        <p14:creationId xmlns:p14="http://schemas.microsoft.com/office/powerpoint/2010/main" val="727774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8521022" y="1035476"/>
            <a:ext cx="3675891" cy="4641424"/>
          </a:xfrm>
          <a:prstGeom prst="roundRect">
            <a:avLst>
              <a:gd name="adj" fmla="val 20951"/>
            </a:avLst>
          </a:prstGeom>
          <a:solidFill>
            <a:schemeClr val="bg1">
              <a:lumMod val="85000"/>
            </a:schemeClr>
          </a:solidFill>
          <a:effectLst>
            <a:softEdge rad="317500"/>
          </a:effectLst>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sp>
        <p:nvSpPr>
          <p:cNvPr id="22" name="Rounded Rectangle 21"/>
          <p:cNvSpPr/>
          <p:nvPr/>
        </p:nvSpPr>
        <p:spPr>
          <a:xfrm>
            <a:off x="4255717" y="1035476"/>
            <a:ext cx="3675891" cy="4641424"/>
          </a:xfrm>
          <a:prstGeom prst="roundRect">
            <a:avLst>
              <a:gd name="adj" fmla="val 20951"/>
            </a:avLst>
          </a:prstGeom>
          <a:solidFill>
            <a:schemeClr val="bg1">
              <a:lumMod val="85000"/>
            </a:schemeClr>
          </a:solidFill>
          <a:effectLst>
            <a:softEdge rad="317500"/>
          </a:effectLst>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sp>
        <p:nvSpPr>
          <p:cNvPr id="4" name="Rounded Rectangle 3"/>
          <p:cNvSpPr/>
          <p:nvPr/>
        </p:nvSpPr>
        <p:spPr>
          <a:xfrm>
            <a:off x="-6036" y="1035476"/>
            <a:ext cx="3675891" cy="4641424"/>
          </a:xfrm>
          <a:prstGeom prst="roundRect">
            <a:avLst>
              <a:gd name="adj" fmla="val 20951"/>
            </a:avLst>
          </a:prstGeom>
          <a:solidFill>
            <a:schemeClr val="bg1">
              <a:lumMod val="85000"/>
            </a:schemeClr>
          </a:solidFill>
          <a:effectLst>
            <a:softEdge rad="317500"/>
          </a:effectLst>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sp>
        <p:nvSpPr>
          <p:cNvPr id="2" name="TextBox 1"/>
          <p:cNvSpPr txBox="1"/>
          <p:nvPr/>
        </p:nvSpPr>
        <p:spPr>
          <a:xfrm>
            <a:off x="70164" y="144000"/>
            <a:ext cx="12103912" cy="728726"/>
          </a:xfrm>
          <a:prstGeom prst="rect">
            <a:avLst/>
          </a:prstGeom>
          <a:noFill/>
        </p:spPr>
        <p:txBody>
          <a:bodyPr wrap="square" rtlCol="0">
            <a:spAutoFit/>
          </a:bodyPr>
          <a:lstStyle/>
          <a:p>
            <a:pPr algn="ctr">
              <a:lnSpc>
                <a:spcPts val="5500"/>
              </a:lnSpc>
            </a:pPr>
            <a:r>
              <a:rPr lang="en-US" sz="3600" smtClean="0"/>
              <a:t>Around 150 years ago the industrial revolution began</a:t>
            </a: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260244" y="1664015"/>
            <a:ext cx="1529766" cy="129276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467" y="3585314"/>
            <a:ext cx="1749880" cy="1641217"/>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201" y="3158692"/>
            <a:ext cx="1442708" cy="1086046"/>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4812" y="1742802"/>
            <a:ext cx="1700599" cy="1299110"/>
          </a:xfrm>
          <a:prstGeom prst="rect">
            <a:avLst/>
          </a:prstGeom>
        </p:spPr>
      </p:pic>
      <p:pic>
        <p:nvPicPr>
          <p:cNvPr id="14" name="Picture 13"/>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31145" y="3897727"/>
            <a:ext cx="1014469" cy="1014469"/>
          </a:xfrm>
          <a:prstGeom prst="rect">
            <a:avLst/>
          </a:prstGeom>
        </p:spPr>
      </p:pic>
      <p:pic>
        <p:nvPicPr>
          <p:cNvPr id="15" name="Picture 14"/>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6864692" y="3120367"/>
            <a:ext cx="572219" cy="813822"/>
          </a:xfrm>
          <a:prstGeom prst="rect">
            <a:avLst/>
          </a:prstGeom>
        </p:spPr>
      </p:pic>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9172186" y="1876276"/>
            <a:ext cx="1157136" cy="762083"/>
          </a:xfrm>
          <a:prstGeom prst="rect">
            <a:avLst/>
          </a:prstGeom>
        </p:spPr>
      </p:pic>
      <p:pic>
        <p:nvPicPr>
          <p:cNvPr id="21" name="Picture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9172186" y="4180317"/>
            <a:ext cx="1742423" cy="583712"/>
          </a:xfrm>
          <a:prstGeom prst="rect">
            <a:avLst/>
          </a:prstGeom>
        </p:spPr>
      </p:pic>
      <p:pic>
        <p:nvPicPr>
          <p:cNvPr id="23" name="Pictur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10246873" y="2219792"/>
            <a:ext cx="1345413" cy="1387545"/>
          </a:xfrm>
          <a:prstGeom prst="rect">
            <a:avLst/>
          </a:prstGeom>
        </p:spPr>
      </p:pic>
      <p:sp>
        <p:nvSpPr>
          <p:cNvPr id="18" name="TextBox 17"/>
          <p:cNvSpPr txBox="1"/>
          <p:nvPr/>
        </p:nvSpPr>
        <p:spPr>
          <a:xfrm>
            <a:off x="856571" y="5514611"/>
            <a:ext cx="1949136" cy="797654"/>
          </a:xfrm>
          <a:prstGeom prst="rect">
            <a:avLst/>
          </a:prstGeom>
          <a:noFill/>
        </p:spPr>
        <p:txBody>
          <a:bodyPr wrap="square" rtlCol="0">
            <a:spAutoFit/>
          </a:bodyPr>
          <a:lstStyle/>
          <a:p>
            <a:pPr algn="ctr">
              <a:lnSpc>
                <a:spcPts val="5500"/>
              </a:lnSpc>
            </a:pPr>
            <a:r>
              <a:rPr lang="en-US" sz="2800" smtClean="0"/>
              <a:t>Fossils</a:t>
            </a:r>
          </a:p>
        </p:txBody>
      </p:sp>
      <p:sp>
        <p:nvSpPr>
          <p:cNvPr id="19" name="TextBox 18"/>
          <p:cNvSpPr txBox="1"/>
          <p:nvPr/>
        </p:nvSpPr>
        <p:spPr>
          <a:xfrm>
            <a:off x="5132971" y="5514611"/>
            <a:ext cx="1949136" cy="797654"/>
          </a:xfrm>
          <a:prstGeom prst="rect">
            <a:avLst/>
          </a:prstGeom>
          <a:noFill/>
        </p:spPr>
        <p:txBody>
          <a:bodyPr wrap="square" rtlCol="0">
            <a:spAutoFit/>
          </a:bodyPr>
          <a:lstStyle/>
          <a:p>
            <a:pPr algn="ctr">
              <a:lnSpc>
                <a:spcPts val="5500"/>
              </a:lnSpc>
            </a:pPr>
            <a:r>
              <a:rPr lang="en-US" sz="2800" smtClean="0"/>
              <a:t>Fossil fuels</a:t>
            </a:r>
          </a:p>
        </p:txBody>
      </p:sp>
      <p:sp>
        <p:nvSpPr>
          <p:cNvPr id="24" name="TextBox 23"/>
          <p:cNvSpPr txBox="1"/>
          <p:nvPr/>
        </p:nvSpPr>
        <p:spPr>
          <a:xfrm>
            <a:off x="9388086" y="5514611"/>
            <a:ext cx="1949136" cy="797654"/>
          </a:xfrm>
          <a:prstGeom prst="rect">
            <a:avLst/>
          </a:prstGeom>
          <a:noFill/>
        </p:spPr>
        <p:txBody>
          <a:bodyPr wrap="square" rtlCol="0">
            <a:spAutoFit/>
          </a:bodyPr>
          <a:lstStyle/>
          <a:p>
            <a:pPr algn="ctr">
              <a:lnSpc>
                <a:spcPts val="5500"/>
              </a:lnSpc>
            </a:pPr>
            <a:r>
              <a:rPr lang="en-US" sz="2800" smtClean="0"/>
              <a:t>Machines</a:t>
            </a:r>
          </a:p>
        </p:txBody>
      </p:sp>
      <p:sp>
        <p:nvSpPr>
          <p:cNvPr id="27" name="Right Arrow 26"/>
          <p:cNvSpPr/>
          <p:nvPr/>
        </p:nvSpPr>
        <p:spPr>
          <a:xfrm>
            <a:off x="3450759" y="2705229"/>
            <a:ext cx="1072926" cy="1316945"/>
          </a:xfrm>
          <a:prstGeom prst="rightArrow">
            <a:avLst/>
          </a:prstGeom>
          <a:solidFill>
            <a:schemeClr val="accent2">
              <a:lumMod val="75000"/>
            </a:schemeClr>
          </a:solidFill>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sp>
        <p:nvSpPr>
          <p:cNvPr id="28" name="Right Arrow 27"/>
          <p:cNvSpPr/>
          <p:nvPr/>
        </p:nvSpPr>
        <p:spPr>
          <a:xfrm>
            <a:off x="7731618" y="2705229"/>
            <a:ext cx="1072926" cy="1316945"/>
          </a:xfrm>
          <a:prstGeom prst="rightArrow">
            <a:avLst/>
          </a:prstGeom>
          <a:solidFill>
            <a:schemeClr val="accent2">
              <a:lumMod val="75000"/>
            </a:schemeClr>
          </a:solidFill>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sp>
        <p:nvSpPr>
          <p:cNvPr id="29" name="TextBox 28"/>
          <p:cNvSpPr txBox="1"/>
          <p:nvPr/>
        </p:nvSpPr>
        <p:spPr>
          <a:xfrm>
            <a:off x="6888163" y="2026486"/>
            <a:ext cx="684803" cy="461665"/>
          </a:xfrm>
          <a:prstGeom prst="rect">
            <a:avLst/>
          </a:prstGeom>
          <a:noFill/>
        </p:spPr>
        <p:txBody>
          <a:bodyPr wrap="none" rtlCol="0">
            <a:spAutoFit/>
          </a:bodyPr>
          <a:lstStyle/>
          <a:p>
            <a:r>
              <a:rPr lang="en-US" sz="2400" smtClean="0">
                <a:solidFill>
                  <a:srgbClr val="FF0000"/>
                </a:solidFill>
              </a:rPr>
              <a:t>Coal</a:t>
            </a:r>
            <a:endParaRPr lang="en-US" sz="2400">
              <a:solidFill>
                <a:srgbClr val="FF0000"/>
              </a:solidFill>
            </a:endParaRPr>
          </a:p>
        </p:txBody>
      </p:sp>
      <p:sp>
        <p:nvSpPr>
          <p:cNvPr id="30" name="TextBox 29"/>
          <p:cNvSpPr txBox="1"/>
          <p:nvPr/>
        </p:nvSpPr>
        <p:spPr>
          <a:xfrm>
            <a:off x="5891738" y="4033575"/>
            <a:ext cx="518091" cy="461665"/>
          </a:xfrm>
          <a:prstGeom prst="rect">
            <a:avLst/>
          </a:prstGeom>
          <a:noFill/>
        </p:spPr>
        <p:txBody>
          <a:bodyPr wrap="none" rtlCol="0">
            <a:spAutoFit/>
          </a:bodyPr>
          <a:lstStyle/>
          <a:p>
            <a:r>
              <a:rPr lang="en-US" sz="2400" smtClean="0">
                <a:solidFill>
                  <a:srgbClr val="FF0000"/>
                </a:solidFill>
              </a:rPr>
              <a:t>Oil</a:t>
            </a:r>
            <a:endParaRPr lang="en-US" sz="2400">
              <a:solidFill>
                <a:srgbClr val="FF0000"/>
              </a:solidFill>
            </a:endParaRPr>
          </a:p>
        </p:txBody>
      </p:sp>
      <p:sp>
        <p:nvSpPr>
          <p:cNvPr id="31" name="TextBox 30"/>
          <p:cNvSpPr txBox="1"/>
          <p:nvPr/>
        </p:nvSpPr>
        <p:spPr>
          <a:xfrm>
            <a:off x="6816228" y="3897727"/>
            <a:ext cx="620683" cy="461665"/>
          </a:xfrm>
          <a:prstGeom prst="rect">
            <a:avLst/>
          </a:prstGeom>
          <a:noFill/>
        </p:spPr>
        <p:txBody>
          <a:bodyPr wrap="none" rtlCol="0">
            <a:spAutoFit/>
          </a:bodyPr>
          <a:lstStyle/>
          <a:p>
            <a:r>
              <a:rPr lang="en-US" sz="2400" smtClean="0">
                <a:solidFill>
                  <a:srgbClr val="FF0000"/>
                </a:solidFill>
              </a:rPr>
              <a:t>Gas</a:t>
            </a:r>
            <a:endParaRPr lang="en-US" sz="2400">
              <a:solidFill>
                <a:srgbClr val="FF0000"/>
              </a:solidFill>
            </a:endParaRPr>
          </a:p>
        </p:txBody>
      </p:sp>
    </p:spTree>
    <p:extLst>
      <p:ext uri="{BB962C8B-B14F-4D97-AF65-F5344CB8AC3E}">
        <p14:creationId xmlns:p14="http://schemas.microsoft.com/office/powerpoint/2010/main" val="178072401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3333364" y="1024168"/>
            <a:ext cx="5525271" cy="5525271"/>
          </a:xfrm>
          <a:prstGeom prst="rect">
            <a:avLst/>
          </a:prstGeom>
        </p:spPr>
      </p:pic>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endParaRPr>
          </a:p>
        </p:txBody>
      </p:sp>
      <p:sp>
        <p:nvSpPr>
          <p:cNvPr id="17" name="TextBox 16"/>
          <p:cNvSpPr txBox="1"/>
          <p:nvPr/>
        </p:nvSpPr>
        <p:spPr>
          <a:xfrm>
            <a:off x="10772829" y="780075"/>
            <a:ext cx="184731" cy="369332"/>
          </a:xfrm>
          <a:prstGeom prst="rect">
            <a:avLst/>
          </a:prstGeom>
          <a:noFill/>
        </p:spPr>
        <p:txBody>
          <a:bodyPr wrap="none" rtlCol="0">
            <a:spAutoFit/>
          </a:bodyPr>
          <a:lstStyle/>
          <a:p>
            <a:pPr>
              <a:defRPr/>
            </a:pPr>
            <a:endParaRPr lang="en-US" dirty="0">
              <a:solidFill>
                <a:prstClr val="black"/>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676" y="2193280"/>
            <a:ext cx="1445178" cy="1442441"/>
          </a:xfrm>
          <a:prstGeom prst="rect">
            <a:avLst/>
          </a:prstGeom>
        </p:spPr>
      </p:pic>
      <p:sp>
        <p:nvSpPr>
          <p:cNvPr id="10" name="TextBox 9"/>
          <p:cNvSpPr txBox="1"/>
          <p:nvPr/>
        </p:nvSpPr>
        <p:spPr>
          <a:xfrm>
            <a:off x="716104" y="2634341"/>
            <a:ext cx="848309" cy="584775"/>
          </a:xfrm>
          <a:prstGeom prst="rect">
            <a:avLst/>
          </a:prstGeom>
          <a:noFill/>
        </p:spPr>
        <p:txBody>
          <a:bodyPr wrap="none" rtlCol="0">
            <a:spAutoFit/>
          </a:bodyPr>
          <a:lstStyle/>
          <a:p>
            <a:r>
              <a:rPr lang="en-US" sz="3200" smtClean="0">
                <a:solidFill>
                  <a:prstClr val="black"/>
                </a:solidFill>
              </a:rPr>
              <a:t>SUN</a:t>
            </a:r>
            <a:endParaRPr lang="en-US" sz="3200">
              <a:solidFill>
                <a:prstClr val="black"/>
              </a:solidFill>
            </a:endParaRPr>
          </a:p>
        </p:txBody>
      </p:sp>
      <p:grpSp>
        <p:nvGrpSpPr>
          <p:cNvPr id="3" name="Group 2"/>
          <p:cNvGrpSpPr/>
          <p:nvPr/>
        </p:nvGrpSpPr>
        <p:grpSpPr>
          <a:xfrm rot="20521192">
            <a:off x="1970760" y="2567734"/>
            <a:ext cx="1310874" cy="1094493"/>
            <a:chOff x="2014751" y="1870627"/>
            <a:chExt cx="1503809" cy="1094493"/>
          </a:xfrm>
        </p:grpSpPr>
        <p:cxnSp>
          <p:nvCxnSpPr>
            <p:cNvPr id="13" name="Curved Connector 12"/>
            <p:cNvCxnSpPr/>
            <p:nvPr/>
          </p:nvCxnSpPr>
          <p:spPr>
            <a:xfrm>
              <a:off x="2239341" y="1870627"/>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2116444" y="2074938"/>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a:off x="2014751" y="2303562"/>
              <a:ext cx="1279219" cy="661558"/>
            </a:xfrm>
            <a:prstGeom prst="curvedConnector3">
              <a:avLst/>
            </a:prstGeom>
            <a:ln w="76200">
              <a:solidFill>
                <a:srgbClr val="FFD96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Oval 22"/>
          <p:cNvSpPr>
            <a:spLocks noChangeAspect="1"/>
          </p:cNvSpPr>
          <p:nvPr/>
        </p:nvSpPr>
        <p:spPr>
          <a:xfrm>
            <a:off x="3801050" y="1476692"/>
            <a:ext cx="4629150" cy="4629150"/>
          </a:xfrm>
          <a:prstGeom prst="ellipse">
            <a:avLst/>
          </a:prstGeom>
          <a:noFill/>
          <a:ln w="609600">
            <a:solidFill>
              <a:schemeClr val="accent4">
                <a:lumMod val="60000"/>
                <a:lumOff val="40000"/>
                <a:alpha val="5607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555379" y="151644"/>
            <a:ext cx="11408021" cy="1434047"/>
          </a:xfrm>
          <a:prstGeom prst="rect">
            <a:avLst/>
          </a:prstGeom>
          <a:solidFill>
            <a:srgbClr val="595959">
              <a:alpha val="74902"/>
            </a:srgbClr>
          </a:solidFill>
        </p:spPr>
        <p:txBody>
          <a:bodyPr wrap="square" rtlCol="0">
            <a:spAutoFit/>
          </a:bodyPr>
          <a:lstStyle/>
          <a:p>
            <a:pPr algn="ctr">
              <a:lnSpc>
                <a:spcPts val="5500"/>
              </a:lnSpc>
              <a:tabLst>
                <a:tab pos="3048000" algn="l"/>
              </a:tabLst>
            </a:pPr>
            <a:r>
              <a:rPr lang="en-US" sz="3600" smtClean="0">
                <a:solidFill>
                  <a:srgbClr val="FF9900"/>
                </a:solidFill>
              </a:rPr>
              <a:t>In burning fossil fuels we have been pouring CO</a:t>
            </a:r>
            <a:r>
              <a:rPr lang="en-US" sz="3600" baseline="-25000" smtClean="0">
                <a:solidFill>
                  <a:srgbClr val="FF9900"/>
                </a:solidFill>
              </a:rPr>
              <a:t>2</a:t>
            </a:r>
            <a:r>
              <a:rPr lang="en-US" sz="3600" smtClean="0">
                <a:solidFill>
                  <a:srgbClr val="FF9900"/>
                </a:solidFill>
              </a:rPr>
              <a:t> into the air and the Earth is getting hotter – enhancing the greenhouse effect</a:t>
            </a:r>
          </a:p>
        </p:txBody>
      </p:sp>
    </p:spTree>
    <p:extLst>
      <p:ext uri="{BB962C8B-B14F-4D97-AF65-F5344CB8AC3E}">
        <p14:creationId xmlns:p14="http://schemas.microsoft.com/office/powerpoint/2010/main" val="99170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oem for children about drought | The Bard on the Hil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88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88907" y="1633347"/>
            <a:ext cx="10183646" cy="4124901"/>
          </a:xfrm>
          <a:prstGeom prst="rect">
            <a:avLst/>
          </a:prstGeom>
        </p:spPr>
      </p:pic>
      <p:sp>
        <p:nvSpPr>
          <p:cNvPr id="11" name="TextBox 10"/>
          <p:cNvSpPr txBox="1"/>
          <p:nvPr/>
        </p:nvSpPr>
        <p:spPr>
          <a:xfrm>
            <a:off x="942946" y="69420"/>
            <a:ext cx="10133187" cy="646331"/>
          </a:xfrm>
          <a:prstGeom prst="rect">
            <a:avLst/>
          </a:prstGeom>
          <a:noFill/>
        </p:spPr>
        <p:txBody>
          <a:bodyPr wrap="square" rtlCol="0">
            <a:spAutoFit/>
          </a:bodyPr>
          <a:lstStyle/>
          <a:p>
            <a:pPr algn="ctr"/>
            <a:r>
              <a:rPr lang="en-US" sz="3600" smtClean="0">
                <a:solidFill>
                  <a:prstClr val="black"/>
                </a:solidFill>
              </a:rPr>
              <a:t>Greenhouse gas levels are skyrocketing</a:t>
            </a:r>
          </a:p>
        </p:txBody>
      </p:sp>
      <p:sp>
        <p:nvSpPr>
          <p:cNvPr id="3" name="TextBox 2"/>
          <p:cNvSpPr txBox="1"/>
          <p:nvPr/>
        </p:nvSpPr>
        <p:spPr>
          <a:xfrm>
            <a:off x="8319180" y="1163282"/>
            <a:ext cx="2623603" cy="461665"/>
          </a:xfrm>
          <a:prstGeom prst="rect">
            <a:avLst/>
          </a:prstGeom>
          <a:noFill/>
        </p:spPr>
        <p:txBody>
          <a:bodyPr wrap="none" rtlCol="0">
            <a:spAutoFit/>
          </a:bodyPr>
          <a:lstStyle/>
          <a:p>
            <a:r>
              <a:rPr lang="en-US" sz="2400" smtClean="0">
                <a:solidFill>
                  <a:prstClr val="black"/>
                </a:solidFill>
              </a:rPr>
              <a:t>Industrial age began</a:t>
            </a:r>
            <a:endParaRPr lang="en-US" sz="2400">
              <a:solidFill>
                <a:prstClr val="black"/>
              </a:solidFill>
            </a:endParaRPr>
          </a:p>
        </p:txBody>
      </p:sp>
      <p:cxnSp>
        <p:nvCxnSpPr>
          <p:cNvPr id="7" name="Straight Connector 6"/>
          <p:cNvCxnSpPr/>
          <p:nvPr/>
        </p:nvCxnSpPr>
        <p:spPr>
          <a:xfrm>
            <a:off x="9738944" y="1624947"/>
            <a:ext cx="0" cy="3174637"/>
          </a:xfrm>
          <a:prstGeom prst="line">
            <a:avLst/>
          </a:prstGeom>
          <a:ln w="76200">
            <a:solidFill>
              <a:srgbClr val="7CB7E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215316" y="6488668"/>
            <a:ext cx="10915650" cy="369332"/>
          </a:xfrm>
          <a:prstGeom prst="rect">
            <a:avLst/>
          </a:prstGeom>
        </p:spPr>
        <p:txBody>
          <a:bodyPr wrap="square">
            <a:spAutoFit/>
          </a:bodyPr>
          <a:lstStyle/>
          <a:p>
            <a:r>
              <a:rPr lang="en-GB">
                <a:latin typeface="Arial" panose="020B0604020202020204" pitchFamily="34" charset="0"/>
                <a:cs typeface="Arial" panose="020B0604020202020204" pitchFamily="34" charset="0"/>
              </a:rPr>
              <a:t>Graph adapted from https://</a:t>
            </a:r>
            <a:r>
              <a:rPr lang="en-GB" smtClean="0">
                <a:latin typeface="Arial" panose="020B0604020202020204" pitchFamily="34" charset="0"/>
                <a:cs typeface="Arial" panose="020B0604020202020204" pitchFamily="34" charset="0"/>
              </a:rPr>
              <a:t>nas-sites.org/americasclimatechoices/more-resources-on-climate-change</a:t>
            </a:r>
            <a:endParaRPr lang="en-US" sz="1600" dirty="0"/>
          </a:p>
        </p:txBody>
      </p:sp>
    </p:spTree>
    <p:extLst>
      <p:ext uri="{BB962C8B-B14F-4D97-AF65-F5344CB8AC3E}">
        <p14:creationId xmlns:p14="http://schemas.microsoft.com/office/powerpoint/2010/main" val="393149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descr="poem for children about drought | The Bard on the Hill"/>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12192000" cy="68884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1060" y="201762"/>
            <a:ext cx="10752679" cy="646331"/>
          </a:xfrm>
          <a:prstGeom prst="rect">
            <a:avLst/>
          </a:prstGeom>
          <a:noFill/>
        </p:spPr>
        <p:txBody>
          <a:bodyPr wrap="square" rtlCol="0">
            <a:spAutoFit/>
          </a:bodyPr>
          <a:lstStyle/>
          <a:p>
            <a:pPr algn="ctr"/>
            <a:r>
              <a:rPr lang="en-US" sz="3600" dirty="0" smtClean="0">
                <a:solidFill>
                  <a:prstClr val="black"/>
                </a:solidFill>
              </a:rPr>
              <a:t>This is how fast Earth’s temperature is rising</a:t>
            </a:r>
          </a:p>
        </p:txBody>
      </p:sp>
      <p:pic>
        <p:nvPicPr>
          <p:cNvPr id="3" name="Picture 2"/>
          <p:cNvPicPr>
            <a:picLocks noChangeAspect="1"/>
          </p:cNvPicPr>
          <p:nvPr/>
        </p:nvPicPr>
        <p:blipFill>
          <a:blip r:embed="rId4"/>
          <a:stretch>
            <a:fillRect/>
          </a:stretch>
        </p:blipFill>
        <p:spPr>
          <a:xfrm>
            <a:off x="1524002" y="1019175"/>
            <a:ext cx="9139738" cy="4819650"/>
          </a:xfrm>
          <a:prstGeom prst="rect">
            <a:avLst/>
          </a:prstGeom>
          <a:ln w="57150">
            <a:solidFill>
              <a:schemeClr val="tx1"/>
            </a:solidFill>
          </a:ln>
        </p:spPr>
      </p:pic>
      <p:sp>
        <p:nvSpPr>
          <p:cNvPr id="11" name="TextBox 10"/>
          <p:cNvSpPr txBox="1"/>
          <p:nvPr/>
        </p:nvSpPr>
        <p:spPr>
          <a:xfrm>
            <a:off x="2938462" y="4838813"/>
            <a:ext cx="7658101" cy="461665"/>
          </a:xfrm>
          <a:prstGeom prst="rect">
            <a:avLst/>
          </a:prstGeom>
          <a:noFill/>
        </p:spPr>
        <p:txBody>
          <a:bodyPr wrap="square" rtlCol="0">
            <a:spAutoFit/>
          </a:bodyPr>
          <a:lstStyle/>
          <a:p>
            <a:pPr algn="ctr"/>
            <a:r>
              <a:rPr lang="en-US" sz="2400" dirty="0" smtClean="0">
                <a:solidFill>
                  <a:prstClr val="black"/>
                </a:solidFill>
              </a:rPr>
              <a:t>Source: IPCC Special report Climate change and land use (2019)</a:t>
            </a:r>
          </a:p>
        </p:txBody>
      </p:sp>
      <p:sp>
        <p:nvSpPr>
          <p:cNvPr id="6" name="TextBox 5"/>
          <p:cNvSpPr txBox="1"/>
          <p:nvPr/>
        </p:nvSpPr>
        <p:spPr>
          <a:xfrm>
            <a:off x="1626660" y="1582288"/>
            <a:ext cx="2623603" cy="461665"/>
          </a:xfrm>
          <a:prstGeom prst="rect">
            <a:avLst/>
          </a:prstGeom>
          <a:noFill/>
        </p:spPr>
        <p:txBody>
          <a:bodyPr wrap="none" rtlCol="0">
            <a:spAutoFit/>
          </a:bodyPr>
          <a:lstStyle/>
          <a:p>
            <a:r>
              <a:rPr lang="en-US" sz="2400" smtClean="0">
                <a:solidFill>
                  <a:prstClr val="black"/>
                </a:solidFill>
              </a:rPr>
              <a:t>Industrial age began</a:t>
            </a:r>
            <a:endParaRPr lang="en-US" sz="2400">
              <a:solidFill>
                <a:prstClr val="black"/>
              </a:solidFill>
            </a:endParaRPr>
          </a:p>
        </p:txBody>
      </p:sp>
      <p:cxnSp>
        <p:nvCxnSpPr>
          <p:cNvPr id="8" name="Straight Connector 7"/>
          <p:cNvCxnSpPr/>
          <p:nvPr/>
        </p:nvCxnSpPr>
        <p:spPr>
          <a:xfrm>
            <a:off x="2417087" y="2043953"/>
            <a:ext cx="0" cy="2357064"/>
          </a:xfrm>
          <a:prstGeom prst="line">
            <a:avLst/>
          </a:prstGeom>
          <a:ln w="76200">
            <a:solidFill>
              <a:srgbClr val="7CB7E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9337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8000">
              <a:srgbClr val="FBCECE"/>
            </a:gs>
            <a:gs pos="43000">
              <a:srgbClr val="B9D6F4"/>
            </a:gs>
            <a:gs pos="29000">
              <a:srgbClr val="6AB1F1"/>
            </a:gs>
            <a:gs pos="15000">
              <a:srgbClr val="0069D5"/>
            </a:gs>
            <a:gs pos="0">
              <a:srgbClr val="002B5E"/>
            </a:gs>
            <a:gs pos="72000">
              <a:srgbClr val="FD9495"/>
            </a:gs>
            <a:gs pos="86000">
              <a:srgbClr val="C71300"/>
            </a:gs>
            <a:gs pos="100000">
              <a:srgbClr val="67000D"/>
            </a:gs>
          </a:gsLst>
          <a:lin ang="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
        <p:nvSpPr>
          <p:cNvPr id="3" name="TextBox 2"/>
          <p:cNvSpPr txBox="1"/>
          <p:nvPr/>
        </p:nvSpPr>
        <p:spPr>
          <a:xfrm>
            <a:off x="9124951" y="5566276"/>
            <a:ext cx="2467281"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w Cen MT Condensed Extra Bold"/>
                <a:ea typeface="+mn-ea"/>
                <a:cs typeface="+mn-cs"/>
              </a:rPr>
              <a:t>“Warming stripes” 1850-2017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w Cen MT Condensed Extra Bold"/>
                <a:ea typeface="+mn-ea"/>
                <a:cs typeface="+mn-cs"/>
              </a:rPr>
              <a:t> by Ed Hawkins</a:t>
            </a:r>
            <a:endParaRPr kumimoji="0" lang="en-US" sz="2400" b="0" i="0" u="none" strike="noStrike" kern="1200" cap="none" spc="0" normalizeH="0" baseline="0" noProof="0" dirty="0" smtClean="0">
              <a:ln>
                <a:noFill/>
              </a:ln>
              <a:solidFill>
                <a:prstClr val="black"/>
              </a:solidFill>
              <a:effectLst/>
              <a:uLnTx/>
              <a:uFillTx/>
              <a:latin typeface="Tw Cen MT Condensed Extra Bold"/>
              <a:ea typeface="+mn-ea"/>
              <a:cs typeface="+mn-cs"/>
            </a:endParaRPr>
          </a:p>
        </p:txBody>
      </p:sp>
      <p:sp>
        <p:nvSpPr>
          <p:cNvPr id="4" name="Rectangle 3"/>
          <p:cNvSpPr/>
          <p:nvPr/>
        </p:nvSpPr>
        <p:spPr>
          <a:xfrm>
            <a:off x="0" y="609600"/>
            <a:ext cx="12192000" cy="358588"/>
          </a:xfrm>
          <a:prstGeom prst="rect">
            <a:avLst/>
          </a:prstGeom>
        </p:spPr>
        <p:txBody>
          <a:bodyPr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all" spc="0" normalizeH="0" baseline="0" noProof="0" dirty="0">
              <a:ln>
                <a:noFill/>
              </a:ln>
              <a:solidFill>
                <a:prstClr val="white"/>
              </a:solidFill>
              <a:effectLst/>
              <a:uLnTx/>
              <a:uFillTx/>
              <a:latin typeface="FUCXED CAPS" pitchFamily="50" charset="0"/>
              <a:ea typeface="+mn-ea"/>
              <a:cs typeface="+mn-cs"/>
            </a:endParaRPr>
          </a:p>
        </p:txBody>
      </p:sp>
      <p:sp>
        <p:nvSpPr>
          <p:cNvPr id="5" name="Rectangle 4"/>
          <p:cNvSpPr/>
          <p:nvPr/>
        </p:nvSpPr>
        <p:spPr>
          <a:xfrm>
            <a:off x="0" y="609600"/>
            <a:ext cx="11592232" cy="537882"/>
          </a:xfrm>
          <a:prstGeom prst="rect">
            <a:avLst/>
          </a:prstGeom>
        </p:spPr>
        <p:txBody>
          <a:bodyPr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all" spc="0" normalizeH="0" baseline="0" noProof="0" dirty="0">
              <a:ln>
                <a:noFill/>
              </a:ln>
              <a:solidFill>
                <a:prstClr val="white"/>
              </a:solidFill>
              <a:effectLst/>
              <a:uLnTx/>
              <a:uFillTx/>
              <a:latin typeface="FUCXED CAPS" pitchFamily="50" charset="0"/>
              <a:ea typeface="+mn-ea"/>
              <a:cs typeface="+mn-cs"/>
            </a:endParaRPr>
          </a:p>
        </p:txBody>
      </p:sp>
      <p:grpSp>
        <p:nvGrpSpPr>
          <p:cNvPr id="10" name="Group 9"/>
          <p:cNvGrpSpPr/>
          <p:nvPr/>
        </p:nvGrpSpPr>
        <p:grpSpPr>
          <a:xfrm>
            <a:off x="551762" y="5977711"/>
            <a:ext cx="7333129" cy="788894"/>
            <a:chOff x="2129551" y="1183341"/>
            <a:chExt cx="7333129" cy="788894"/>
          </a:xfrm>
        </p:grpSpPr>
        <p:sp>
          <p:nvSpPr>
            <p:cNvPr id="6" name="Rectangle 5"/>
            <p:cNvSpPr/>
            <p:nvPr/>
          </p:nvSpPr>
          <p:spPr>
            <a:xfrm>
              <a:off x="2129551" y="1183341"/>
              <a:ext cx="7333129" cy="788894"/>
            </a:xfrm>
            <a:prstGeom prst="rect">
              <a:avLst/>
            </a:prstGeom>
            <a:gradFill flip="none" rotWithShape="1">
              <a:gsLst>
                <a:gs pos="0">
                  <a:schemeClr val="accent1">
                    <a:lumMod val="5000"/>
                    <a:lumOff val="95000"/>
                  </a:schemeClr>
                </a:gs>
                <a:gs pos="37000">
                  <a:srgbClr val="6BAED6"/>
                </a:gs>
                <a:gs pos="49000">
                  <a:srgbClr val="FC9272"/>
                </a:gs>
                <a:gs pos="68000">
                  <a:srgbClr val="EF3B2C"/>
                </a:gs>
                <a:gs pos="100000">
                  <a:srgbClr val="67000D"/>
                </a:gs>
              </a:gsLst>
              <a:lin ang="0" scaled="1"/>
              <a:tileRect/>
            </a:gradFill>
          </p:spPr>
          <p:txBody>
            <a:bodyPr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all" spc="0" normalizeH="0" baseline="0" noProof="0" dirty="0">
                <a:ln>
                  <a:noFill/>
                </a:ln>
                <a:solidFill>
                  <a:prstClr val="white"/>
                </a:solidFill>
                <a:effectLst/>
                <a:uLnTx/>
                <a:uFillTx/>
                <a:latin typeface="FUCXED CAPS" pitchFamily="50" charset="0"/>
                <a:ea typeface="+mn-ea"/>
                <a:cs typeface="+mn-cs"/>
              </a:endParaRPr>
            </a:p>
          </p:txBody>
        </p:sp>
        <p:sp>
          <p:nvSpPr>
            <p:cNvPr id="8" name="TextBox 7"/>
            <p:cNvSpPr txBox="1"/>
            <p:nvPr/>
          </p:nvSpPr>
          <p:spPr>
            <a:xfrm>
              <a:off x="8767482" y="1341583"/>
              <a:ext cx="66774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w Cen MT Condensed Extra Bold"/>
                  <a:ea typeface="+mn-ea"/>
                  <a:cs typeface="+mn-cs"/>
                </a:rPr>
                <a:t>Hot</a:t>
              </a:r>
              <a:endParaRPr kumimoji="0" lang="en-US" sz="2400" b="0" i="0" u="none" strike="noStrike" kern="1200" cap="none" spc="0" normalizeH="0" baseline="0" noProof="0" dirty="0" smtClean="0">
                <a:ln>
                  <a:noFill/>
                </a:ln>
                <a:solidFill>
                  <a:prstClr val="black"/>
                </a:solidFill>
                <a:effectLst/>
                <a:uLnTx/>
                <a:uFillTx/>
                <a:latin typeface="Tw Cen MT Condensed Extra Bold"/>
                <a:ea typeface="+mn-ea"/>
                <a:cs typeface="+mn-cs"/>
              </a:endParaRPr>
            </a:p>
          </p:txBody>
        </p:sp>
        <p:sp>
          <p:nvSpPr>
            <p:cNvPr id="9" name="TextBox 8"/>
            <p:cNvSpPr txBox="1"/>
            <p:nvPr/>
          </p:nvSpPr>
          <p:spPr>
            <a:xfrm>
              <a:off x="2129551" y="1341583"/>
              <a:ext cx="86466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w Cen MT Condensed Extra Bold"/>
                  <a:ea typeface="+mn-ea"/>
                  <a:cs typeface="+mn-cs"/>
                </a:rPr>
                <a:t>Cold</a:t>
              </a:r>
              <a:endParaRPr kumimoji="0" lang="en-US" sz="2400" b="0" i="0" u="none" strike="noStrike" kern="1200" cap="none" spc="0" normalizeH="0" baseline="0" noProof="0" dirty="0" smtClean="0">
                <a:ln>
                  <a:noFill/>
                </a:ln>
                <a:solidFill>
                  <a:prstClr val="black"/>
                </a:solidFill>
                <a:effectLst/>
                <a:uLnTx/>
                <a:uFillTx/>
                <a:latin typeface="Tw Cen MT Condensed Extra Bold"/>
                <a:ea typeface="+mn-ea"/>
                <a:cs typeface="+mn-cs"/>
              </a:endParaRPr>
            </a:p>
          </p:txBody>
        </p:sp>
      </p:grpSp>
    </p:spTree>
    <p:extLst>
      <p:ext uri="{BB962C8B-B14F-4D97-AF65-F5344CB8AC3E}">
        <p14:creationId xmlns:p14="http://schemas.microsoft.com/office/powerpoint/2010/main" val="1828257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poem for children about drought | The Bard on the Hil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8848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524002" y="1019175"/>
            <a:ext cx="9139738" cy="4819650"/>
          </a:xfrm>
          <a:prstGeom prst="rect">
            <a:avLst/>
          </a:prstGeom>
          <a:solidFill>
            <a:schemeClr val="bg1"/>
          </a:solidFill>
          <a:ln w="57150">
            <a:solidFill>
              <a:schemeClr val="tx1"/>
            </a:solidFill>
          </a:ln>
        </p:spPr>
        <p:txBody>
          <a:bodyPr rtlCol="0" anchor="ctr">
            <a:spAutoFit/>
          </a:bodyPr>
          <a:lstStyle/>
          <a:p>
            <a:pPr algn="ctr">
              <a:spcBef>
                <a:spcPct val="0"/>
              </a:spcBef>
            </a:pPr>
            <a:endParaRPr lang="en-US" sz="4000" b="1" cap="all" dirty="0">
              <a:solidFill>
                <a:schemeClr val="bg1"/>
              </a:solidFill>
              <a:latin typeface="FUCXED CAPS" pitchFamily="50" charset="0"/>
            </a:endParaRPr>
          </a:p>
        </p:txBody>
      </p:sp>
      <p:pic>
        <p:nvPicPr>
          <p:cNvPr id="3" name="Picture 2"/>
          <p:cNvPicPr>
            <a:picLocks noChangeAspect="1"/>
          </p:cNvPicPr>
          <p:nvPr/>
        </p:nvPicPr>
        <p:blipFill>
          <a:blip r:embed="rId4"/>
          <a:stretch>
            <a:fillRect/>
          </a:stretch>
        </p:blipFill>
        <p:spPr>
          <a:xfrm>
            <a:off x="2609363" y="1480865"/>
            <a:ext cx="6973273" cy="3896269"/>
          </a:xfrm>
          <a:prstGeom prst="rect">
            <a:avLst/>
          </a:prstGeom>
        </p:spPr>
      </p:pic>
      <p:sp>
        <p:nvSpPr>
          <p:cNvPr id="19" name="TextBox 18"/>
          <p:cNvSpPr txBox="1"/>
          <p:nvPr/>
        </p:nvSpPr>
        <p:spPr>
          <a:xfrm>
            <a:off x="5249931" y="6011755"/>
            <a:ext cx="5616602" cy="400110"/>
          </a:xfrm>
          <a:prstGeom prst="rect">
            <a:avLst/>
          </a:prstGeom>
          <a:noFill/>
        </p:spPr>
        <p:txBody>
          <a:bodyPr wrap="none" rtlCol="0">
            <a:spAutoFit/>
          </a:bodyPr>
          <a:lstStyle/>
          <a:p>
            <a:r>
              <a:rPr lang="en-US" sz="2000" dirty="0" smtClean="0"/>
              <a:t>Adapted from Henley and Abram</a:t>
            </a:r>
            <a:r>
              <a:rPr lang="en-US" sz="2000" dirty="0"/>
              <a:t>, http://tiny.cc/tdqeez </a:t>
            </a:r>
            <a:endParaRPr lang="en-GB" sz="2000" baseline="-25000" dirty="0"/>
          </a:p>
        </p:txBody>
      </p:sp>
      <p:cxnSp>
        <p:nvCxnSpPr>
          <p:cNvPr id="7" name="Straight Connector 6"/>
          <p:cNvCxnSpPr/>
          <p:nvPr/>
        </p:nvCxnSpPr>
        <p:spPr>
          <a:xfrm>
            <a:off x="2449068" y="1638626"/>
            <a:ext cx="6727427" cy="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2531682" y="5332930"/>
            <a:ext cx="7097326" cy="473226"/>
            <a:chOff x="3441842" y="5065973"/>
            <a:chExt cx="6000747" cy="400110"/>
          </a:xfrm>
        </p:grpSpPr>
        <p:sp>
          <p:nvSpPr>
            <p:cNvPr id="11" name="TextBox 10"/>
            <p:cNvSpPr txBox="1"/>
            <p:nvPr/>
          </p:nvSpPr>
          <p:spPr>
            <a:xfrm>
              <a:off x="3441842" y="5065973"/>
              <a:ext cx="691215" cy="400110"/>
            </a:xfrm>
            <a:prstGeom prst="rect">
              <a:avLst/>
            </a:prstGeom>
            <a:noFill/>
          </p:spPr>
          <p:txBody>
            <a:bodyPr wrap="none" rtlCol="0">
              <a:spAutoFit/>
            </a:bodyPr>
            <a:lstStyle/>
            <a:p>
              <a:r>
                <a:rPr lang="en-US" sz="2000" b="1" dirty="0" smtClean="0"/>
                <a:t>1860</a:t>
              </a:r>
              <a:endParaRPr lang="en-GB" sz="2000" b="1" baseline="-25000" dirty="0"/>
            </a:p>
          </p:txBody>
        </p:sp>
        <p:sp>
          <p:nvSpPr>
            <p:cNvPr id="12" name="TextBox 11"/>
            <p:cNvSpPr txBox="1"/>
            <p:nvPr/>
          </p:nvSpPr>
          <p:spPr>
            <a:xfrm>
              <a:off x="4768992" y="5065973"/>
              <a:ext cx="691215" cy="400110"/>
            </a:xfrm>
            <a:prstGeom prst="rect">
              <a:avLst/>
            </a:prstGeom>
            <a:noFill/>
          </p:spPr>
          <p:txBody>
            <a:bodyPr wrap="none" rtlCol="0">
              <a:spAutoFit/>
            </a:bodyPr>
            <a:lstStyle/>
            <a:p>
              <a:r>
                <a:rPr lang="en-US" sz="2000" b="1" dirty="0" smtClean="0"/>
                <a:t>1900</a:t>
              </a:r>
              <a:endParaRPr lang="en-GB" sz="2000" b="1" baseline="-25000" dirty="0"/>
            </a:p>
          </p:txBody>
        </p:sp>
        <p:sp>
          <p:nvSpPr>
            <p:cNvPr id="13" name="TextBox 12"/>
            <p:cNvSpPr txBox="1"/>
            <p:nvPr/>
          </p:nvSpPr>
          <p:spPr>
            <a:xfrm>
              <a:off x="6096142" y="5065973"/>
              <a:ext cx="691215" cy="400110"/>
            </a:xfrm>
            <a:prstGeom prst="rect">
              <a:avLst/>
            </a:prstGeom>
            <a:noFill/>
          </p:spPr>
          <p:txBody>
            <a:bodyPr wrap="none" rtlCol="0">
              <a:spAutoFit/>
            </a:bodyPr>
            <a:lstStyle/>
            <a:p>
              <a:r>
                <a:rPr lang="en-US" sz="2000" b="1" dirty="0" smtClean="0"/>
                <a:t>1940</a:t>
              </a:r>
              <a:endParaRPr lang="en-GB" sz="2000" b="1" baseline="-25000" dirty="0"/>
            </a:p>
          </p:txBody>
        </p:sp>
        <p:sp>
          <p:nvSpPr>
            <p:cNvPr id="14" name="TextBox 13"/>
            <p:cNvSpPr txBox="1"/>
            <p:nvPr/>
          </p:nvSpPr>
          <p:spPr>
            <a:xfrm>
              <a:off x="7423292" y="5065973"/>
              <a:ext cx="691215" cy="400110"/>
            </a:xfrm>
            <a:prstGeom prst="rect">
              <a:avLst/>
            </a:prstGeom>
            <a:noFill/>
          </p:spPr>
          <p:txBody>
            <a:bodyPr wrap="none" rtlCol="0">
              <a:spAutoFit/>
            </a:bodyPr>
            <a:lstStyle/>
            <a:p>
              <a:r>
                <a:rPr lang="en-US" sz="2000" b="1" dirty="0" smtClean="0"/>
                <a:t>1980</a:t>
              </a:r>
              <a:endParaRPr lang="en-GB" sz="2000" b="1" baseline="-25000" dirty="0"/>
            </a:p>
          </p:txBody>
        </p:sp>
        <p:sp>
          <p:nvSpPr>
            <p:cNvPr id="15" name="TextBox 14"/>
            <p:cNvSpPr txBox="1"/>
            <p:nvPr/>
          </p:nvSpPr>
          <p:spPr>
            <a:xfrm>
              <a:off x="8751374" y="5065973"/>
              <a:ext cx="691215" cy="400110"/>
            </a:xfrm>
            <a:prstGeom prst="rect">
              <a:avLst/>
            </a:prstGeom>
            <a:noFill/>
          </p:spPr>
          <p:txBody>
            <a:bodyPr wrap="none" rtlCol="0">
              <a:spAutoFit/>
            </a:bodyPr>
            <a:lstStyle/>
            <a:p>
              <a:r>
                <a:rPr lang="en-US" sz="2000" b="1" dirty="0" smtClean="0"/>
                <a:t>2020</a:t>
              </a:r>
              <a:endParaRPr lang="en-GB" sz="2000" b="1" baseline="-25000" dirty="0"/>
            </a:p>
          </p:txBody>
        </p:sp>
      </p:grpSp>
      <p:grpSp>
        <p:nvGrpSpPr>
          <p:cNvPr id="42" name="Group 41"/>
          <p:cNvGrpSpPr/>
          <p:nvPr/>
        </p:nvGrpSpPr>
        <p:grpSpPr>
          <a:xfrm>
            <a:off x="1866900" y="1489887"/>
            <a:ext cx="694292" cy="3915597"/>
            <a:chOff x="2686492" y="1816703"/>
            <a:chExt cx="587020" cy="3310614"/>
          </a:xfrm>
        </p:grpSpPr>
        <p:sp>
          <p:nvSpPr>
            <p:cNvPr id="21" name="TextBox 20"/>
            <p:cNvSpPr txBox="1"/>
            <p:nvPr/>
          </p:nvSpPr>
          <p:spPr>
            <a:xfrm>
              <a:off x="2737292" y="4307807"/>
              <a:ext cx="506870" cy="400110"/>
            </a:xfrm>
            <a:prstGeom prst="rect">
              <a:avLst/>
            </a:prstGeom>
            <a:noFill/>
          </p:spPr>
          <p:txBody>
            <a:bodyPr wrap="none" rtlCol="0">
              <a:spAutoFit/>
            </a:bodyPr>
            <a:lstStyle/>
            <a:p>
              <a:r>
                <a:rPr lang="en-US" sz="2000" b="1" dirty="0" smtClean="0"/>
                <a:t>0.0</a:t>
              </a:r>
              <a:endParaRPr lang="en-GB" sz="2000" b="1" baseline="-25000" dirty="0"/>
            </a:p>
          </p:txBody>
        </p:sp>
        <p:sp>
          <p:nvSpPr>
            <p:cNvPr id="22" name="TextBox 21"/>
            <p:cNvSpPr txBox="1"/>
            <p:nvPr/>
          </p:nvSpPr>
          <p:spPr>
            <a:xfrm>
              <a:off x="2686492" y="4727207"/>
              <a:ext cx="587020" cy="400110"/>
            </a:xfrm>
            <a:prstGeom prst="rect">
              <a:avLst/>
            </a:prstGeom>
            <a:noFill/>
          </p:spPr>
          <p:txBody>
            <a:bodyPr wrap="none" rtlCol="0">
              <a:spAutoFit/>
            </a:bodyPr>
            <a:lstStyle/>
            <a:p>
              <a:r>
                <a:rPr lang="en-US" sz="2000" b="1" dirty="0" smtClean="0"/>
                <a:t>-0.2</a:t>
              </a:r>
              <a:endParaRPr lang="en-GB" sz="2000" b="1" baseline="-25000" dirty="0"/>
            </a:p>
          </p:txBody>
        </p:sp>
        <p:sp>
          <p:nvSpPr>
            <p:cNvPr id="23" name="TextBox 22"/>
            <p:cNvSpPr txBox="1"/>
            <p:nvPr/>
          </p:nvSpPr>
          <p:spPr>
            <a:xfrm>
              <a:off x="2737292" y="3894265"/>
              <a:ext cx="506870" cy="400110"/>
            </a:xfrm>
            <a:prstGeom prst="rect">
              <a:avLst/>
            </a:prstGeom>
            <a:noFill/>
          </p:spPr>
          <p:txBody>
            <a:bodyPr wrap="none" rtlCol="0">
              <a:spAutoFit/>
            </a:bodyPr>
            <a:lstStyle/>
            <a:p>
              <a:r>
                <a:rPr lang="en-US" sz="2000" b="1" dirty="0" smtClean="0"/>
                <a:t>0.2</a:t>
              </a:r>
              <a:endParaRPr lang="en-GB" sz="2000" b="1" baseline="-25000" dirty="0"/>
            </a:p>
          </p:txBody>
        </p:sp>
        <p:sp>
          <p:nvSpPr>
            <p:cNvPr id="24" name="TextBox 23"/>
            <p:cNvSpPr txBox="1"/>
            <p:nvPr/>
          </p:nvSpPr>
          <p:spPr>
            <a:xfrm>
              <a:off x="2737292" y="3474865"/>
              <a:ext cx="506870" cy="400110"/>
            </a:xfrm>
            <a:prstGeom prst="rect">
              <a:avLst/>
            </a:prstGeom>
            <a:noFill/>
          </p:spPr>
          <p:txBody>
            <a:bodyPr wrap="none" rtlCol="0">
              <a:spAutoFit/>
            </a:bodyPr>
            <a:lstStyle/>
            <a:p>
              <a:r>
                <a:rPr lang="en-US" sz="2000" b="1" dirty="0" smtClean="0"/>
                <a:t>0.4</a:t>
              </a:r>
              <a:endParaRPr lang="en-GB" sz="2000" b="1" baseline="-25000" dirty="0"/>
            </a:p>
          </p:txBody>
        </p:sp>
        <p:sp>
          <p:nvSpPr>
            <p:cNvPr id="25" name="TextBox 24"/>
            <p:cNvSpPr txBox="1"/>
            <p:nvPr/>
          </p:nvSpPr>
          <p:spPr>
            <a:xfrm>
              <a:off x="2737292" y="3062173"/>
              <a:ext cx="506870" cy="400110"/>
            </a:xfrm>
            <a:prstGeom prst="rect">
              <a:avLst/>
            </a:prstGeom>
            <a:noFill/>
          </p:spPr>
          <p:txBody>
            <a:bodyPr wrap="none" rtlCol="0">
              <a:spAutoFit/>
            </a:bodyPr>
            <a:lstStyle/>
            <a:p>
              <a:r>
                <a:rPr lang="en-US" sz="2000" b="1" dirty="0" smtClean="0"/>
                <a:t>0.6</a:t>
              </a:r>
              <a:endParaRPr lang="en-GB" sz="2000" b="1" baseline="-25000" dirty="0"/>
            </a:p>
          </p:txBody>
        </p:sp>
        <p:sp>
          <p:nvSpPr>
            <p:cNvPr id="26" name="TextBox 25"/>
            <p:cNvSpPr txBox="1"/>
            <p:nvPr/>
          </p:nvSpPr>
          <p:spPr>
            <a:xfrm>
              <a:off x="2737292" y="2655423"/>
              <a:ext cx="506870" cy="400110"/>
            </a:xfrm>
            <a:prstGeom prst="rect">
              <a:avLst/>
            </a:prstGeom>
            <a:noFill/>
          </p:spPr>
          <p:txBody>
            <a:bodyPr wrap="none" rtlCol="0">
              <a:spAutoFit/>
            </a:bodyPr>
            <a:lstStyle/>
            <a:p>
              <a:r>
                <a:rPr lang="en-US" sz="2000" b="1" dirty="0" smtClean="0"/>
                <a:t>0.8</a:t>
              </a:r>
              <a:endParaRPr lang="en-GB" sz="2000" b="1" baseline="-25000" dirty="0"/>
            </a:p>
          </p:txBody>
        </p:sp>
        <p:sp>
          <p:nvSpPr>
            <p:cNvPr id="27" name="TextBox 26"/>
            <p:cNvSpPr txBox="1"/>
            <p:nvPr/>
          </p:nvSpPr>
          <p:spPr>
            <a:xfrm>
              <a:off x="2737292" y="2236023"/>
              <a:ext cx="506870" cy="400110"/>
            </a:xfrm>
            <a:prstGeom prst="rect">
              <a:avLst/>
            </a:prstGeom>
            <a:noFill/>
          </p:spPr>
          <p:txBody>
            <a:bodyPr wrap="none" rtlCol="0">
              <a:spAutoFit/>
            </a:bodyPr>
            <a:lstStyle/>
            <a:p>
              <a:r>
                <a:rPr lang="en-US" sz="2000" b="1" dirty="0" smtClean="0"/>
                <a:t>1.0</a:t>
              </a:r>
              <a:endParaRPr lang="en-GB" sz="2000" b="1" baseline="-25000" dirty="0"/>
            </a:p>
          </p:txBody>
        </p:sp>
        <p:sp>
          <p:nvSpPr>
            <p:cNvPr id="28" name="TextBox 27"/>
            <p:cNvSpPr txBox="1"/>
            <p:nvPr/>
          </p:nvSpPr>
          <p:spPr>
            <a:xfrm>
              <a:off x="2737292" y="1816703"/>
              <a:ext cx="506870" cy="400110"/>
            </a:xfrm>
            <a:prstGeom prst="rect">
              <a:avLst/>
            </a:prstGeom>
            <a:noFill/>
          </p:spPr>
          <p:txBody>
            <a:bodyPr wrap="none" rtlCol="0">
              <a:spAutoFit/>
            </a:bodyPr>
            <a:lstStyle/>
            <a:p>
              <a:r>
                <a:rPr lang="en-US" sz="2000" b="1" dirty="0" smtClean="0"/>
                <a:t>1.2</a:t>
              </a:r>
              <a:endParaRPr lang="en-GB" sz="2000" b="1" baseline="-25000" dirty="0"/>
            </a:p>
          </p:txBody>
        </p:sp>
      </p:grpSp>
      <p:grpSp>
        <p:nvGrpSpPr>
          <p:cNvPr id="44" name="Group 43"/>
          <p:cNvGrpSpPr/>
          <p:nvPr/>
        </p:nvGrpSpPr>
        <p:grpSpPr>
          <a:xfrm>
            <a:off x="9143001" y="1743444"/>
            <a:ext cx="667749" cy="3615615"/>
            <a:chOff x="9031673" y="2031084"/>
            <a:chExt cx="564578" cy="3056981"/>
          </a:xfrm>
        </p:grpSpPr>
        <p:sp>
          <p:nvSpPr>
            <p:cNvPr id="30" name="TextBox 29"/>
            <p:cNvSpPr txBox="1"/>
            <p:nvPr/>
          </p:nvSpPr>
          <p:spPr>
            <a:xfrm>
              <a:off x="9031673" y="4687955"/>
              <a:ext cx="564578" cy="400110"/>
            </a:xfrm>
            <a:prstGeom prst="rect">
              <a:avLst/>
            </a:prstGeom>
            <a:noFill/>
          </p:spPr>
          <p:txBody>
            <a:bodyPr wrap="none" rtlCol="0">
              <a:spAutoFit/>
            </a:bodyPr>
            <a:lstStyle/>
            <a:p>
              <a:r>
                <a:rPr lang="en-US" sz="2000" b="1" dirty="0" smtClean="0"/>
                <a:t>280</a:t>
              </a:r>
              <a:endParaRPr lang="en-GB" sz="2000" b="1" baseline="-25000" dirty="0"/>
            </a:p>
          </p:txBody>
        </p:sp>
        <p:sp>
          <p:nvSpPr>
            <p:cNvPr id="31" name="TextBox 30"/>
            <p:cNvSpPr txBox="1"/>
            <p:nvPr/>
          </p:nvSpPr>
          <p:spPr>
            <a:xfrm>
              <a:off x="9031673" y="4268557"/>
              <a:ext cx="564578" cy="400110"/>
            </a:xfrm>
            <a:prstGeom prst="rect">
              <a:avLst/>
            </a:prstGeom>
            <a:noFill/>
          </p:spPr>
          <p:txBody>
            <a:bodyPr wrap="none" rtlCol="0">
              <a:spAutoFit/>
            </a:bodyPr>
            <a:lstStyle/>
            <a:p>
              <a:r>
                <a:rPr lang="en-US" sz="2000" b="1" dirty="0" smtClean="0"/>
                <a:t>300</a:t>
              </a:r>
              <a:endParaRPr lang="en-GB" sz="2000" b="1" baseline="-25000" dirty="0"/>
            </a:p>
          </p:txBody>
        </p:sp>
        <p:sp>
          <p:nvSpPr>
            <p:cNvPr id="32" name="TextBox 31"/>
            <p:cNvSpPr txBox="1"/>
            <p:nvPr/>
          </p:nvSpPr>
          <p:spPr>
            <a:xfrm>
              <a:off x="9031673" y="3825869"/>
              <a:ext cx="564578" cy="400110"/>
            </a:xfrm>
            <a:prstGeom prst="rect">
              <a:avLst/>
            </a:prstGeom>
            <a:noFill/>
          </p:spPr>
          <p:txBody>
            <a:bodyPr wrap="none" rtlCol="0">
              <a:spAutoFit/>
            </a:bodyPr>
            <a:lstStyle/>
            <a:p>
              <a:r>
                <a:rPr lang="en-US" sz="2000" b="1" dirty="0" smtClean="0"/>
                <a:t>320</a:t>
              </a:r>
              <a:endParaRPr lang="en-GB" sz="2000" b="1" baseline="-25000" dirty="0"/>
            </a:p>
          </p:txBody>
        </p:sp>
        <p:sp>
          <p:nvSpPr>
            <p:cNvPr id="33" name="TextBox 32"/>
            <p:cNvSpPr txBox="1"/>
            <p:nvPr/>
          </p:nvSpPr>
          <p:spPr>
            <a:xfrm>
              <a:off x="9031673" y="3375200"/>
              <a:ext cx="564578" cy="400110"/>
            </a:xfrm>
            <a:prstGeom prst="rect">
              <a:avLst/>
            </a:prstGeom>
            <a:noFill/>
          </p:spPr>
          <p:txBody>
            <a:bodyPr wrap="none" rtlCol="0">
              <a:spAutoFit/>
            </a:bodyPr>
            <a:lstStyle/>
            <a:p>
              <a:r>
                <a:rPr lang="en-US" sz="2000" b="1" dirty="0" smtClean="0"/>
                <a:t>340</a:t>
              </a:r>
              <a:endParaRPr lang="en-GB" sz="2000" b="1" baseline="-25000" dirty="0"/>
            </a:p>
          </p:txBody>
        </p:sp>
        <p:sp>
          <p:nvSpPr>
            <p:cNvPr id="34" name="TextBox 33"/>
            <p:cNvSpPr txBox="1"/>
            <p:nvPr/>
          </p:nvSpPr>
          <p:spPr>
            <a:xfrm>
              <a:off x="9031673" y="2932422"/>
              <a:ext cx="564578" cy="400110"/>
            </a:xfrm>
            <a:prstGeom prst="rect">
              <a:avLst/>
            </a:prstGeom>
            <a:noFill/>
          </p:spPr>
          <p:txBody>
            <a:bodyPr wrap="none" rtlCol="0">
              <a:spAutoFit/>
            </a:bodyPr>
            <a:lstStyle/>
            <a:p>
              <a:r>
                <a:rPr lang="en-US" sz="2000" b="1" dirty="0" smtClean="0"/>
                <a:t>360</a:t>
              </a:r>
              <a:endParaRPr lang="en-GB" sz="2000" b="1" baseline="-25000" dirty="0"/>
            </a:p>
          </p:txBody>
        </p:sp>
        <p:sp>
          <p:nvSpPr>
            <p:cNvPr id="35" name="TextBox 34"/>
            <p:cNvSpPr txBox="1"/>
            <p:nvPr/>
          </p:nvSpPr>
          <p:spPr>
            <a:xfrm>
              <a:off x="9031673" y="2481753"/>
              <a:ext cx="564578" cy="400110"/>
            </a:xfrm>
            <a:prstGeom prst="rect">
              <a:avLst/>
            </a:prstGeom>
            <a:noFill/>
          </p:spPr>
          <p:txBody>
            <a:bodyPr wrap="none" rtlCol="0">
              <a:spAutoFit/>
            </a:bodyPr>
            <a:lstStyle/>
            <a:p>
              <a:r>
                <a:rPr lang="en-US" sz="2000" b="1" dirty="0" smtClean="0"/>
                <a:t>380</a:t>
              </a:r>
              <a:endParaRPr lang="en-GB" sz="2000" b="1" baseline="-25000" dirty="0"/>
            </a:p>
          </p:txBody>
        </p:sp>
        <p:sp>
          <p:nvSpPr>
            <p:cNvPr id="36" name="TextBox 35"/>
            <p:cNvSpPr txBox="1"/>
            <p:nvPr/>
          </p:nvSpPr>
          <p:spPr>
            <a:xfrm>
              <a:off x="9031673" y="2031084"/>
              <a:ext cx="564578" cy="400110"/>
            </a:xfrm>
            <a:prstGeom prst="rect">
              <a:avLst/>
            </a:prstGeom>
            <a:noFill/>
          </p:spPr>
          <p:txBody>
            <a:bodyPr wrap="none" rtlCol="0">
              <a:spAutoFit/>
            </a:bodyPr>
            <a:lstStyle/>
            <a:p>
              <a:r>
                <a:rPr lang="en-US" sz="2000" b="1" dirty="0" smtClean="0"/>
                <a:t>400</a:t>
              </a:r>
              <a:endParaRPr lang="en-GB" sz="2000" b="1" baseline="-25000" dirty="0"/>
            </a:p>
          </p:txBody>
        </p:sp>
      </p:grpSp>
      <p:sp>
        <p:nvSpPr>
          <p:cNvPr id="39" name="TextBox 38"/>
          <p:cNvSpPr txBox="1"/>
          <p:nvPr/>
        </p:nvSpPr>
        <p:spPr>
          <a:xfrm>
            <a:off x="9712998" y="2997493"/>
            <a:ext cx="795411" cy="646331"/>
          </a:xfrm>
          <a:prstGeom prst="rect">
            <a:avLst/>
          </a:prstGeom>
          <a:noFill/>
        </p:spPr>
        <p:txBody>
          <a:bodyPr wrap="none" rtlCol="0">
            <a:spAutoFit/>
          </a:bodyPr>
          <a:lstStyle/>
          <a:p>
            <a:r>
              <a:rPr lang="en-US" sz="3600" b="1" smtClean="0"/>
              <a:t>CO</a:t>
            </a:r>
            <a:r>
              <a:rPr lang="en-US" sz="3600" b="1" baseline="-25000" smtClean="0"/>
              <a:t>2</a:t>
            </a:r>
            <a:endParaRPr lang="en-GB" sz="3600" b="1" baseline="-25000" dirty="0"/>
          </a:p>
        </p:txBody>
      </p:sp>
      <p:grpSp>
        <p:nvGrpSpPr>
          <p:cNvPr id="5" name="Group 4"/>
          <p:cNvGrpSpPr/>
          <p:nvPr/>
        </p:nvGrpSpPr>
        <p:grpSpPr>
          <a:xfrm>
            <a:off x="3027368" y="2106355"/>
            <a:ext cx="3293597" cy="775630"/>
            <a:chOff x="3027368" y="2106355"/>
            <a:chExt cx="3293597" cy="775630"/>
          </a:xfrm>
        </p:grpSpPr>
        <p:cxnSp>
          <p:nvCxnSpPr>
            <p:cNvPr id="9" name="Straight Connector 8"/>
            <p:cNvCxnSpPr/>
            <p:nvPr/>
          </p:nvCxnSpPr>
          <p:spPr>
            <a:xfrm>
              <a:off x="3027368" y="2680532"/>
              <a:ext cx="8089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67244" y="2481875"/>
              <a:ext cx="524503" cy="400110"/>
            </a:xfrm>
            <a:prstGeom prst="rect">
              <a:avLst/>
            </a:prstGeom>
            <a:noFill/>
          </p:spPr>
          <p:txBody>
            <a:bodyPr wrap="none" rtlCol="0">
              <a:spAutoFit/>
            </a:bodyPr>
            <a:lstStyle/>
            <a:p>
              <a:r>
                <a:rPr lang="en-US" sz="2000" b="1" dirty="0" smtClean="0">
                  <a:solidFill>
                    <a:srgbClr val="FF0000"/>
                  </a:solidFill>
                </a:rPr>
                <a:t>CO</a:t>
              </a:r>
              <a:r>
                <a:rPr lang="en-US" sz="2000" b="1" baseline="-25000" dirty="0" smtClean="0">
                  <a:solidFill>
                    <a:srgbClr val="FF0000"/>
                  </a:solidFill>
                </a:rPr>
                <a:t>2</a:t>
              </a:r>
              <a:endParaRPr lang="en-GB" sz="2000" b="1" baseline="-25000" dirty="0">
                <a:solidFill>
                  <a:srgbClr val="FF0000"/>
                </a:solidFill>
              </a:endParaRPr>
            </a:p>
          </p:txBody>
        </p:sp>
        <p:cxnSp>
          <p:nvCxnSpPr>
            <p:cNvPr id="16" name="Straight Connector 15"/>
            <p:cNvCxnSpPr/>
            <p:nvPr/>
          </p:nvCxnSpPr>
          <p:spPr>
            <a:xfrm>
              <a:off x="3027368" y="2305012"/>
              <a:ext cx="808994"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67244" y="2106355"/>
              <a:ext cx="2453721" cy="473226"/>
            </a:xfrm>
            <a:prstGeom prst="rect">
              <a:avLst/>
            </a:prstGeom>
            <a:noFill/>
          </p:spPr>
          <p:txBody>
            <a:bodyPr wrap="none" rtlCol="0">
              <a:spAutoFit/>
            </a:bodyPr>
            <a:lstStyle/>
            <a:p>
              <a:r>
                <a:rPr lang="en-US" sz="2000" b="1" dirty="0" smtClean="0"/>
                <a:t>Global temperature</a:t>
              </a:r>
              <a:endParaRPr lang="en-GB" sz="2000" b="1" baseline="-25000" dirty="0"/>
            </a:p>
          </p:txBody>
        </p:sp>
      </p:grpSp>
      <p:sp>
        <p:nvSpPr>
          <p:cNvPr id="41" name="TextBox 40"/>
          <p:cNvSpPr txBox="1"/>
          <p:nvPr/>
        </p:nvSpPr>
        <p:spPr>
          <a:xfrm>
            <a:off x="1493467" y="2977916"/>
            <a:ext cx="639919" cy="646331"/>
          </a:xfrm>
          <a:prstGeom prst="rect">
            <a:avLst/>
          </a:prstGeom>
          <a:noFill/>
        </p:spPr>
        <p:txBody>
          <a:bodyPr wrap="none" rtlCol="0">
            <a:spAutoFit/>
          </a:bodyPr>
          <a:lstStyle/>
          <a:p>
            <a:r>
              <a:rPr lang="en-US" sz="3600" b="1" baseline="30000" smtClean="0"/>
              <a:t>o</a:t>
            </a:r>
            <a:r>
              <a:rPr lang="en-US" sz="3600" b="1" smtClean="0"/>
              <a:t>C </a:t>
            </a:r>
            <a:endParaRPr lang="en-GB" sz="3600" b="1" baseline="30000" dirty="0"/>
          </a:p>
        </p:txBody>
      </p:sp>
      <p:sp>
        <p:nvSpPr>
          <p:cNvPr id="47" name="TextBox 46"/>
          <p:cNvSpPr txBox="1"/>
          <p:nvPr/>
        </p:nvSpPr>
        <p:spPr>
          <a:xfrm>
            <a:off x="751060" y="201762"/>
            <a:ext cx="10752679" cy="646331"/>
          </a:xfrm>
          <a:prstGeom prst="rect">
            <a:avLst/>
          </a:prstGeom>
          <a:noFill/>
        </p:spPr>
        <p:txBody>
          <a:bodyPr wrap="square" rtlCol="0">
            <a:spAutoFit/>
          </a:bodyPr>
          <a:lstStyle/>
          <a:p>
            <a:pPr algn="ctr"/>
            <a:r>
              <a:rPr lang="en-US" sz="3600" dirty="0" smtClean="0">
                <a:solidFill>
                  <a:prstClr val="black"/>
                </a:solidFill>
              </a:rPr>
              <a:t>Temperature and CO</a:t>
            </a:r>
            <a:r>
              <a:rPr lang="en-US" sz="3600" baseline="-25000" dirty="0" smtClean="0">
                <a:solidFill>
                  <a:prstClr val="black"/>
                </a:solidFill>
              </a:rPr>
              <a:t>2</a:t>
            </a:r>
            <a:r>
              <a:rPr lang="en-US" sz="3600" dirty="0" smtClean="0">
                <a:solidFill>
                  <a:prstClr val="black"/>
                </a:solidFill>
              </a:rPr>
              <a:t> are </a:t>
            </a:r>
            <a:r>
              <a:rPr lang="en-US" sz="3600" smtClean="0">
                <a:solidFill>
                  <a:prstClr val="black"/>
                </a:solidFill>
              </a:rPr>
              <a:t>rising together</a:t>
            </a:r>
            <a:endParaRPr lang="en-US" sz="3600" dirty="0" smtClean="0">
              <a:solidFill>
                <a:prstClr val="black"/>
              </a:solidFill>
            </a:endParaRPr>
          </a:p>
        </p:txBody>
      </p:sp>
    </p:spTree>
    <p:extLst>
      <p:ext uri="{BB962C8B-B14F-4D97-AF65-F5344CB8AC3E}">
        <p14:creationId xmlns:p14="http://schemas.microsoft.com/office/powerpoint/2010/main" val="2548875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79965" y="144000"/>
            <a:ext cx="10632141" cy="646331"/>
          </a:xfrm>
          <a:prstGeom prst="rect">
            <a:avLst/>
          </a:prstGeom>
          <a:noFill/>
        </p:spPr>
        <p:txBody>
          <a:bodyPr wrap="none" rtlCol="0">
            <a:spAutoFit/>
          </a:bodyPr>
          <a:lstStyle/>
          <a:p>
            <a:pPr algn="ctr"/>
            <a:r>
              <a:rPr lang="en-US" sz="3600" smtClean="0">
                <a:solidFill>
                  <a:prstClr val="black"/>
                </a:solidFill>
              </a:rPr>
              <a:t>A hot Earth has more storms, droughts, floods and wildfires</a:t>
            </a:r>
            <a:endParaRPr lang="en-US" sz="3600">
              <a:solidFill>
                <a:prstClr val="black"/>
              </a:solidFill>
            </a:endParaRPr>
          </a:p>
        </p:txBody>
      </p:sp>
      <p:pic>
        <p:nvPicPr>
          <p:cNvPr id="7170" name="Picture 2" descr="Image result for queensland flood catt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5631" y="968215"/>
            <a:ext cx="4856475" cy="27330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hennai wa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08155" y="4007158"/>
            <a:ext cx="3951426" cy="27330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paradise wildfir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2432" y="3897502"/>
            <a:ext cx="4698201" cy="2751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8925" y="6481637"/>
            <a:ext cx="188247" cy="376363"/>
          </a:xfrm>
          <a:prstGeom prst="rect">
            <a:avLst/>
          </a:prstGeom>
        </p:spPr>
        <p:txBody>
          <a:bodyPr wrap="square">
            <a:spAutoFit/>
          </a:bodyPr>
          <a:lstStyle/>
          <a:p>
            <a:endParaRPr lang="en-US">
              <a:solidFill>
                <a:prstClr val="white"/>
              </a:solidFill>
            </a:endParaRPr>
          </a:p>
        </p:txBody>
      </p:sp>
      <p:pic>
        <p:nvPicPr>
          <p:cNvPr id="7178" name="Picture 10" descr="Aerial view of houses flooded by a cyclone (Â© Adrien Barbier/AFP/Getty Imag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7980" y="968215"/>
            <a:ext cx="4127104" cy="275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787962"/>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9DCF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1155" y="1060229"/>
            <a:ext cx="7226766" cy="4998384"/>
          </a:xfrm>
          <a:prstGeom prst="rect">
            <a:avLst/>
          </a:prstGeom>
        </p:spPr>
      </p:pic>
      <p:sp>
        <p:nvSpPr>
          <p:cNvPr id="6" name="TextBox 5"/>
          <p:cNvSpPr txBox="1"/>
          <p:nvPr/>
        </p:nvSpPr>
        <p:spPr>
          <a:xfrm>
            <a:off x="1645529" y="144000"/>
            <a:ext cx="8901027" cy="646331"/>
          </a:xfrm>
          <a:prstGeom prst="rect">
            <a:avLst/>
          </a:prstGeom>
          <a:noFill/>
        </p:spPr>
        <p:txBody>
          <a:bodyPr wrap="none" rtlCol="0">
            <a:spAutoFit/>
          </a:bodyPr>
          <a:lstStyle/>
          <a:p>
            <a:pPr algn="ctr"/>
            <a:r>
              <a:rPr lang="en-US" sz="3600" smtClean="0">
                <a:solidFill>
                  <a:prstClr val="black"/>
                </a:solidFill>
              </a:rPr>
              <a:t>A hot Earth also has less ice and higher sea levels</a:t>
            </a:r>
            <a:endParaRPr lang="en-US" sz="3600">
              <a:solidFill>
                <a:prstClr val="black"/>
              </a:solidFill>
            </a:endParaRPr>
          </a:p>
        </p:txBody>
      </p:sp>
      <p:pic>
        <p:nvPicPr>
          <p:cNvPr id="7" name="Picture 6">
            <a:extLst>
              <a:ext uri="{FF2B5EF4-FFF2-40B4-BE49-F238E27FC236}">
                <a16:creationId xmlns:a16="http://schemas.microsoft.com/office/drawing/2014/main" id="{AB3B3521-E436-49D9-BC08-8B55CF8652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729" y="3559421"/>
            <a:ext cx="3399809" cy="2271262"/>
          </a:xfrm>
          <a:prstGeom prst="rect">
            <a:avLst/>
          </a:prstGeom>
        </p:spPr>
      </p:pic>
      <p:pic>
        <p:nvPicPr>
          <p:cNvPr id="8" name="Picture 7">
            <a:extLst>
              <a:ext uri="{FF2B5EF4-FFF2-40B4-BE49-F238E27FC236}">
                <a16:creationId xmlns:a16="http://schemas.microsoft.com/office/drawing/2014/main" id="{18AD4BDE-16EA-42BF-849F-608C4BFB4D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754" y="1163811"/>
            <a:ext cx="3397784" cy="2265189"/>
          </a:xfrm>
          <a:prstGeom prst="rect">
            <a:avLst/>
          </a:prstGeom>
        </p:spPr>
      </p:pic>
      <p:sp>
        <p:nvSpPr>
          <p:cNvPr id="9" name="TextBox 8"/>
          <p:cNvSpPr txBox="1"/>
          <p:nvPr/>
        </p:nvSpPr>
        <p:spPr>
          <a:xfrm>
            <a:off x="5467430" y="5595200"/>
            <a:ext cx="5794215" cy="461665"/>
          </a:xfrm>
          <a:prstGeom prst="rect">
            <a:avLst/>
          </a:prstGeom>
          <a:noFill/>
        </p:spPr>
        <p:txBody>
          <a:bodyPr wrap="none" rtlCol="0">
            <a:spAutoFit/>
          </a:bodyPr>
          <a:lstStyle/>
          <a:p>
            <a:r>
              <a:rPr lang="en-US" sz="2400" smtClean="0"/>
              <a:t>Bangladesh by ~2100 will lose much of its land</a:t>
            </a:r>
            <a:endParaRPr lang="en-US" sz="2400"/>
          </a:p>
        </p:txBody>
      </p:sp>
    </p:spTree>
    <p:extLst>
      <p:ext uri="{BB962C8B-B14F-4D97-AF65-F5344CB8AC3E}">
        <p14:creationId xmlns:p14="http://schemas.microsoft.com/office/powerpoint/2010/main" val="1428864531"/>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2450" y="2692649"/>
            <a:ext cx="8547100" cy="646331"/>
          </a:xfrm>
          <a:prstGeom prst="rect">
            <a:avLst/>
          </a:prstGeom>
          <a:noFill/>
        </p:spPr>
        <p:txBody>
          <a:bodyPr wrap="square" rtlCol="0">
            <a:spAutoFit/>
          </a:bodyPr>
          <a:lstStyle/>
          <a:p>
            <a:r>
              <a:rPr lang="en-US" sz="3600" dirty="0" smtClean="0">
                <a:solidFill>
                  <a:prstClr val="black"/>
                </a:solidFill>
              </a:rPr>
              <a:t>This version is for teens aged around 14-18</a:t>
            </a:r>
            <a:endParaRPr lang="en-US" sz="3600" dirty="0">
              <a:solidFill>
                <a:prstClr val="black"/>
              </a:solidFill>
            </a:endParaRPr>
          </a:p>
        </p:txBody>
      </p:sp>
    </p:spTree>
    <p:extLst>
      <p:ext uri="{BB962C8B-B14F-4D97-AF65-F5344CB8AC3E}">
        <p14:creationId xmlns:p14="http://schemas.microsoft.com/office/powerpoint/2010/main" val="18731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4" name="Title 3"/>
          <p:cNvSpPr>
            <a:spLocks noGrp="1"/>
          </p:cNvSpPr>
          <p:nvPr>
            <p:ph type="title"/>
          </p:nvPr>
        </p:nvSpPr>
        <p:spPr>
          <a:xfrm>
            <a:off x="1" y="242885"/>
            <a:ext cx="12191999" cy="447675"/>
          </a:xfrm>
          <a:solidFill>
            <a:srgbClr val="FBFCF6"/>
          </a:solidFill>
        </p:spPr>
        <p:txBody>
          <a:bodyPr>
            <a:noAutofit/>
          </a:bodyPr>
          <a:lstStyle/>
          <a:p>
            <a:r>
              <a:rPr lang="en-US" smtClean="0">
                <a:latin typeface="+mj-lt"/>
              </a:rPr>
              <a:t>Crops don’t flourish</a:t>
            </a:r>
            <a:endParaRPr lang="en-US">
              <a:latin typeface="+mj-lt"/>
            </a:endParaRPr>
          </a:p>
        </p:txBody>
      </p:sp>
    </p:spTree>
    <p:extLst>
      <p:ext uri="{BB962C8B-B14F-4D97-AF65-F5344CB8AC3E}">
        <p14:creationId xmlns:p14="http://schemas.microsoft.com/office/powerpoint/2010/main" val="41445518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4743"/>
            <a:ext cx="12192000" cy="6892743"/>
          </a:xfrm>
          <a:prstGeom prst="rect">
            <a:avLst/>
          </a:prstGeom>
        </p:spPr>
      </p:pic>
      <p:sp>
        <p:nvSpPr>
          <p:cNvPr id="5" name="Title 3"/>
          <p:cNvSpPr txBox="1">
            <a:spLocks/>
          </p:cNvSpPr>
          <p:nvPr/>
        </p:nvSpPr>
        <p:spPr>
          <a:xfrm>
            <a:off x="1649506" y="-34743"/>
            <a:ext cx="8892987" cy="1089529"/>
          </a:xfrm>
          <a:prstGeom prst="rect">
            <a:avLst/>
          </a:prstGeom>
          <a:noFill/>
        </p:spPr>
        <p:txBody>
          <a:bodyPr vert="horz" wrap="square" lIns="91440" tIns="45720" rIns="91440" bIns="45720" rtlCol="0" anchor="ctr">
            <a:spAutoFit/>
          </a:bodyPr>
          <a:lstStyle>
            <a:lvl1pPr algn="ctr">
              <a:lnSpc>
                <a:spcPct val="90000"/>
              </a:lnSpc>
              <a:spcBef>
                <a:spcPct val="0"/>
              </a:spcBef>
              <a:buNone/>
              <a:defRPr sz="3600">
                <a:latin typeface="+mj-lt"/>
                <a:ea typeface="+mj-ea"/>
                <a:cs typeface="+mj-cs"/>
              </a:defRPr>
            </a:lvl1pPr>
          </a:lstStyle>
          <a:p>
            <a:r>
              <a:rPr lang="en-US" smtClean="0"/>
              <a:t>Some parts of the world become hard to live in and people are forced to leave their homes</a:t>
            </a:r>
            <a:endParaRPr lang="en-US"/>
          </a:p>
        </p:txBody>
      </p:sp>
    </p:spTree>
    <p:extLst>
      <p:ext uri="{BB962C8B-B14F-4D97-AF65-F5344CB8AC3E}">
        <p14:creationId xmlns:p14="http://schemas.microsoft.com/office/powerpoint/2010/main" val="187362795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1966"/>
          <a:stretch/>
        </p:blipFill>
        <p:spPr>
          <a:xfrm>
            <a:off x="2192594" y="1689547"/>
            <a:ext cx="7991312" cy="4994127"/>
          </a:xfrm>
          <a:prstGeom prst="rect">
            <a:avLst/>
          </a:prstGeom>
        </p:spPr>
      </p:pic>
      <p:sp>
        <p:nvSpPr>
          <p:cNvPr id="3" name="TextBox 2"/>
          <p:cNvSpPr txBox="1"/>
          <p:nvPr/>
        </p:nvSpPr>
        <p:spPr>
          <a:xfrm>
            <a:off x="1062916" y="144000"/>
            <a:ext cx="10133187" cy="1200329"/>
          </a:xfrm>
          <a:prstGeom prst="rect">
            <a:avLst/>
          </a:prstGeom>
          <a:noFill/>
        </p:spPr>
        <p:txBody>
          <a:bodyPr wrap="square" rtlCol="0">
            <a:spAutoFit/>
          </a:bodyPr>
          <a:lstStyle/>
          <a:p>
            <a:pPr algn="ctr"/>
            <a:r>
              <a:rPr lang="en-US" sz="3600" smtClean="0">
                <a:solidFill>
                  <a:srgbClr val="F27237"/>
                </a:solidFill>
              </a:rPr>
              <a:t>Although we have known about these problems for 40 years, we are burning ever-more fossil fuels</a:t>
            </a:r>
          </a:p>
        </p:txBody>
      </p:sp>
    </p:spTree>
    <p:extLst>
      <p:ext uri="{BB962C8B-B14F-4D97-AF65-F5344CB8AC3E}">
        <p14:creationId xmlns:p14="http://schemas.microsoft.com/office/powerpoint/2010/main" val="3697227947"/>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595959"/>
              </a:clrFrom>
              <a:clrTo>
                <a:srgbClr val="595959">
                  <a:alpha val="0"/>
                </a:srgbClr>
              </a:clrTo>
            </a:clrChange>
          </a:blip>
          <a:stretch>
            <a:fillRect/>
          </a:stretch>
        </p:blipFill>
        <p:spPr>
          <a:xfrm>
            <a:off x="3349144" y="1027486"/>
            <a:ext cx="5525271" cy="5525271"/>
          </a:xfrm>
          <a:prstGeom prst="rect">
            <a:avLst/>
          </a:prstGeom>
        </p:spPr>
      </p:pic>
      <p:sp>
        <p:nvSpPr>
          <p:cNvPr id="2" name="Title 1"/>
          <p:cNvSpPr>
            <a:spLocks noGrp="1"/>
          </p:cNvSpPr>
          <p:nvPr>
            <p:ph type="title"/>
          </p:nvPr>
        </p:nvSpPr>
        <p:spPr/>
        <p:txBody>
          <a:bodyPr>
            <a:normAutofit/>
          </a:bodyPr>
          <a:lstStyle/>
          <a:p>
            <a:r>
              <a:rPr lang="en-GB" smtClean="0">
                <a:solidFill>
                  <a:schemeClr val="bg1"/>
                </a:solidFill>
                <a:latin typeface="+mn-lt"/>
              </a:rPr>
              <a:t>Now let’s look at ecology</a:t>
            </a:r>
            <a:endParaRPr lang="en-GB">
              <a:solidFill>
                <a:schemeClr val="bg1"/>
              </a:solidFill>
              <a:latin typeface="+mn-lt"/>
            </a:endParaRPr>
          </a:p>
        </p:txBody>
      </p:sp>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endParaRPr>
          </a:p>
        </p:txBody>
      </p:sp>
      <p:grpSp>
        <p:nvGrpSpPr>
          <p:cNvPr id="4" name="Group 3"/>
          <p:cNvGrpSpPr/>
          <p:nvPr/>
        </p:nvGrpSpPr>
        <p:grpSpPr>
          <a:xfrm>
            <a:off x="846622" y="1290918"/>
            <a:ext cx="7093672" cy="4622520"/>
            <a:chOff x="846622" y="1290918"/>
            <a:chExt cx="7093672" cy="4622520"/>
          </a:xfrm>
        </p:grpSpPr>
        <p:grpSp>
          <p:nvGrpSpPr>
            <p:cNvPr id="3" name="Group 2"/>
            <p:cNvGrpSpPr/>
            <p:nvPr/>
          </p:nvGrpSpPr>
          <p:grpSpPr>
            <a:xfrm>
              <a:off x="4092179" y="1290918"/>
              <a:ext cx="3848115" cy="4622520"/>
              <a:chOff x="4442130" y="1673053"/>
              <a:chExt cx="3191459" cy="3907589"/>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1941">
                <a:off x="6962320" y="3213196"/>
                <a:ext cx="671269" cy="130703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747682" y="4176647"/>
                <a:ext cx="463851" cy="42611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8281" y="1673053"/>
                <a:ext cx="861682" cy="482824"/>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5430" y="3276636"/>
                <a:ext cx="1157967" cy="630449"/>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2130" y="2248207"/>
                <a:ext cx="722897" cy="545811"/>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6061" y="4000151"/>
                <a:ext cx="1152934" cy="835290"/>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52782">
                <a:off x="6471598" y="2448090"/>
                <a:ext cx="892052" cy="736028"/>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043797" y="5057205"/>
                <a:ext cx="257167" cy="523437"/>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01970" y="4389704"/>
                <a:ext cx="492444" cy="755988"/>
              </a:xfrm>
              <a:prstGeom prst="rect">
                <a:avLst/>
              </a:prstGeom>
            </p:spPr>
          </p:pic>
        </p:grpSp>
        <p:sp>
          <p:nvSpPr>
            <p:cNvPr id="17" name="Title 1"/>
            <p:cNvSpPr txBox="1">
              <a:spLocks/>
            </p:cNvSpPr>
            <p:nvPr/>
          </p:nvSpPr>
          <p:spPr>
            <a:xfrm>
              <a:off x="846622" y="2406628"/>
              <a:ext cx="2989262" cy="2308324"/>
            </a:xfrm>
            <a:prstGeom prst="rect">
              <a:avLst/>
            </a:prstGeom>
          </p:spPr>
          <p:txBody>
            <a:bodyPr vert="horz" lIns="91440" tIns="45720" rIns="91440" bIns="45720" rtlCol="0" anchor="ctr">
              <a:spAutoFit/>
            </a:bodyPr>
            <a:lstStyle>
              <a:lvl1pPr algn="ctr" defTabSz="914400" rtl="0" eaLnBrk="1" latinLnBrk="0" hangingPunct="1">
                <a:lnSpc>
                  <a:spcPct val="90000"/>
                </a:lnSpc>
                <a:spcBef>
                  <a:spcPct val="0"/>
                </a:spcBef>
                <a:buNone/>
                <a:defRPr sz="3600" kern="1200">
                  <a:solidFill>
                    <a:schemeClr val="tx1"/>
                  </a:solidFill>
                  <a:latin typeface="FUCXED CAPS" pitchFamily="50" charset="0"/>
                  <a:ea typeface="+mj-ea"/>
                  <a:cs typeface="+mj-cs"/>
                </a:defRPr>
              </a:lvl1pPr>
            </a:lstStyle>
            <a:p>
              <a:pPr algn="l"/>
              <a:r>
                <a:rPr lang="en-GB" sz="3200" smtClean="0">
                  <a:solidFill>
                    <a:schemeClr val="bg1"/>
                  </a:solidFill>
                  <a:latin typeface="+mn-lt"/>
                </a:rPr>
                <a:t>We are not alone: we are part of a rich collection of living things on the Earth </a:t>
              </a:r>
              <a:endParaRPr lang="en-GB" sz="3200">
                <a:solidFill>
                  <a:schemeClr val="bg1"/>
                </a:solidFill>
                <a:latin typeface="+mn-lt"/>
              </a:endParaRPr>
            </a:p>
          </p:txBody>
        </p:sp>
      </p:grpSp>
      <p:sp>
        <p:nvSpPr>
          <p:cNvPr id="18" name="Title 1"/>
          <p:cNvSpPr txBox="1">
            <a:spLocks/>
          </p:cNvSpPr>
          <p:nvPr/>
        </p:nvSpPr>
        <p:spPr>
          <a:xfrm>
            <a:off x="8574575" y="2406628"/>
            <a:ext cx="2989262" cy="2308324"/>
          </a:xfrm>
          <a:prstGeom prst="rect">
            <a:avLst/>
          </a:prstGeom>
        </p:spPr>
        <p:txBody>
          <a:bodyPr vert="horz" lIns="91440" tIns="45720" rIns="91440" bIns="45720" rtlCol="0" anchor="ctr">
            <a:spAutoFit/>
          </a:bodyPr>
          <a:lstStyle>
            <a:lvl1pPr algn="ctr" defTabSz="914400" rtl="0" eaLnBrk="1" latinLnBrk="0" hangingPunct="1">
              <a:lnSpc>
                <a:spcPct val="90000"/>
              </a:lnSpc>
              <a:spcBef>
                <a:spcPct val="0"/>
              </a:spcBef>
              <a:buNone/>
              <a:defRPr sz="3600" kern="1200">
                <a:solidFill>
                  <a:schemeClr val="tx1"/>
                </a:solidFill>
                <a:latin typeface="FUCXED CAPS" pitchFamily="50" charset="0"/>
                <a:ea typeface="+mj-ea"/>
                <a:cs typeface="+mj-cs"/>
              </a:defRPr>
            </a:lvl1pPr>
          </a:lstStyle>
          <a:p>
            <a:pPr algn="r"/>
            <a:r>
              <a:rPr lang="en-GB" sz="3200" smtClean="0">
                <a:solidFill>
                  <a:schemeClr val="accent4">
                    <a:lumMod val="60000"/>
                    <a:lumOff val="40000"/>
                  </a:schemeClr>
                </a:solidFill>
                <a:latin typeface="+mn-lt"/>
              </a:rPr>
              <a:t>We depend on these other living things for our air, food and quality of life</a:t>
            </a:r>
            <a:endParaRPr lang="en-GB" sz="3200">
              <a:solidFill>
                <a:schemeClr val="accent4">
                  <a:lumMod val="60000"/>
                  <a:lumOff val="40000"/>
                </a:schemeClr>
              </a:solidFill>
              <a:latin typeface="+mn-lt"/>
            </a:endParaRPr>
          </a:p>
        </p:txBody>
      </p:sp>
    </p:spTree>
    <p:extLst>
      <p:ext uri="{BB962C8B-B14F-4D97-AF65-F5344CB8AC3E}">
        <p14:creationId xmlns:p14="http://schemas.microsoft.com/office/powerpoint/2010/main" val="370930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968067"/>
          </a:xfrm>
          <a:prstGeom prst="rect">
            <a:avLst/>
          </a:prstGeom>
        </p:spPr>
      </p:pic>
      <p:sp>
        <p:nvSpPr>
          <p:cNvPr id="2" name="Title 1"/>
          <p:cNvSpPr>
            <a:spLocks noGrp="1"/>
          </p:cNvSpPr>
          <p:nvPr>
            <p:ph type="title"/>
          </p:nvPr>
        </p:nvSpPr>
        <p:spPr>
          <a:xfrm>
            <a:off x="0" y="242885"/>
            <a:ext cx="12192000" cy="590931"/>
          </a:xfrm>
        </p:spPr>
        <p:txBody>
          <a:bodyPr wrap="square" anchor="t">
            <a:spAutoFit/>
          </a:bodyPr>
          <a:lstStyle/>
          <a:p>
            <a:r>
              <a:rPr lang="en-US" smtClean="0">
                <a:solidFill>
                  <a:schemeClr val="accent2">
                    <a:lumMod val="50000"/>
                  </a:schemeClr>
                </a:solidFill>
                <a:latin typeface="+mn-lt"/>
              </a:rPr>
              <a:t>Our cities are destroying wilderness and polluting land, sea and air</a:t>
            </a:r>
            <a:endParaRPr lang="en-US">
              <a:solidFill>
                <a:schemeClr val="accent2">
                  <a:lumMod val="50000"/>
                </a:schemeClr>
              </a:solidFill>
              <a:latin typeface="+mn-lt"/>
            </a:endParaRPr>
          </a:p>
        </p:txBody>
      </p:sp>
    </p:spTree>
    <p:extLst>
      <p:ext uri="{BB962C8B-B14F-4D97-AF65-F5344CB8AC3E}">
        <p14:creationId xmlns:p14="http://schemas.microsoft.com/office/powerpoint/2010/main" val="2863636426"/>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4AA3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4127" cy="6887497"/>
          </a:xfrm>
          <a:prstGeom prst="rect">
            <a:avLst/>
          </a:prstGeom>
        </p:spPr>
      </p:pic>
      <p:sp>
        <p:nvSpPr>
          <p:cNvPr id="7" name="Title 1"/>
          <p:cNvSpPr>
            <a:spLocks noGrp="1"/>
          </p:cNvSpPr>
          <p:nvPr>
            <p:ph type="title"/>
          </p:nvPr>
        </p:nvSpPr>
        <p:spPr>
          <a:xfrm>
            <a:off x="-408561" y="-440554"/>
            <a:ext cx="13073974" cy="2086725"/>
          </a:xfrm>
          <a:solidFill>
            <a:srgbClr val="ACDDDA"/>
          </a:solidFill>
          <a:effectLst>
            <a:softEdge rad="317500"/>
          </a:effectLst>
        </p:spPr>
        <p:txBody>
          <a:bodyPr vert="horz" wrap="square" lIns="91440" tIns="45720" rIns="91440" bIns="45720" rtlCol="0" anchor="t">
            <a:spAutoFit/>
          </a:bodyPr>
          <a:lstStyle/>
          <a:p>
            <a:r>
              <a:rPr lang="en-US" dirty="0" smtClean="0">
                <a:solidFill>
                  <a:schemeClr val="accent2">
                    <a:lumMod val="50000"/>
                  </a:schemeClr>
                </a:solidFill>
                <a:latin typeface="+mn-lt"/>
              </a:rPr>
              <a:t/>
            </a:r>
            <a:br>
              <a:rPr lang="en-US" dirty="0" smtClean="0">
                <a:solidFill>
                  <a:schemeClr val="accent2">
                    <a:lumMod val="50000"/>
                  </a:schemeClr>
                </a:solidFill>
                <a:latin typeface="+mn-lt"/>
              </a:rPr>
            </a:br>
            <a:r>
              <a:rPr lang="en-US" dirty="0" smtClean="0">
                <a:solidFill>
                  <a:schemeClr val="accent2">
                    <a:lumMod val="50000"/>
                  </a:schemeClr>
                </a:solidFill>
                <a:latin typeface="+mn-lt"/>
              </a:rPr>
              <a:t>High intensity agriculture destroys ecosystems and produces warming greenhouse gases such as CO</a:t>
            </a:r>
            <a:r>
              <a:rPr lang="en-US" baseline="-25000" dirty="0" smtClean="0">
                <a:solidFill>
                  <a:schemeClr val="accent2">
                    <a:lumMod val="50000"/>
                  </a:schemeClr>
                </a:solidFill>
                <a:latin typeface="+mn-lt"/>
              </a:rPr>
              <a:t>2</a:t>
            </a:r>
            <a:r>
              <a:rPr lang="en-US" dirty="0" smtClean="0">
                <a:solidFill>
                  <a:schemeClr val="accent2">
                    <a:lumMod val="50000"/>
                  </a:schemeClr>
                </a:solidFill>
                <a:latin typeface="+mn-lt"/>
              </a:rPr>
              <a:t> and methane</a:t>
            </a:r>
            <a:br>
              <a:rPr lang="en-US" dirty="0" smtClean="0">
                <a:solidFill>
                  <a:schemeClr val="accent2">
                    <a:lumMod val="50000"/>
                  </a:schemeClr>
                </a:solidFill>
                <a:latin typeface="+mn-lt"/>
              </a:rPr>
            </a:br>
            <a:endParaRPr lang="en-US" dirty="0">
              <a:solidFill>
                <a:schemeClr val="accent2">
                  <a:lumMod val="50000"/>
                </a:schemeClr>
              </a:solidFill>
              <a:latin typeface="+mn-lt"/>
            </a:endParaRPr>
          </a:p>
        </p:txBody>
      </p:sp>
    </p:spTree>
    <p:extLst>
      <p:ext uri="{BB962C8B-B14F-4D97-AF65-F5344CB8AC3E}">
        <p14:creationId xmlns:p14="http://schemas.microsoft.com/office/powerpoint/2010/main" val="713103625"/>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forest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66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83329"/>
            <a:ext cx="12191999" cy="605294"/>
          </a:xfrm>
          <a:prstGeom prst="rect">
            <a:avLst/>
          </a:prstGeom>
          <a:solidFill>
            <a:srgbClr val="7BAFDF"/>
          </a:solidFill>
        </p:spPr>
        <p:txBody>
          <a:bodyPr wrap="square" lIns="0" rtlCol="0" anchor="ctr" anchorCtr="0">
            <a:spAutoFit/>
          </a:bodyPr>
          <a:lstStyle/>
          <a:p>
            <a:pPr algn="ctr">
              <a:lnSpc>
                <a:spcPts val="4000"/>
              </a:lnSpc>
            </a:pPr>
            <a:r>
              <a:rPr lang="en-US" sz="3600" smtClean="0">
                <a:solidFill>
                  <a:srgbClr val="003300"/>
                </a:solidFill>
              </a:rPr>
              <a:t>To make room for all this we destroy vast stretches of forest</a:t>
            </a:r>
            <a:endParaRPr lang="en-US" sz="3600">
              <a:solidFill>
                <a:srgbClr val="003300"/>
              </a:solidFill>
            </a:endParaRPr>
          </a:p>
        </p:txBody>
      </p:sp>
    </p:spTree>
    <p:extLst>
      <p:ext uri="{BB962C8B-B14F-4D97-AF65-F5344CB8AC3E}">
        <p14:creationId xmlns:p14="http://schemas.microsoft.com/office/powerpoint/2010/main" val="31697745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0" y="252310"/>
            <a:ext cx="12192000" cy="590931"/>
          </a:xfrm>
          <a:solidFill>
            <a:srgbClr val="C6CDD8"/>
          </a:solidFill>
        </p:spPr>
        <p:txBody>
          <a:bodyPr wrap="square">
            <a:spAutoFit/>
          </a:bodyPr>
          <a:lstStyle/>
          <a:p>
            <a:pPr algn="ctr"/>
            <a:r>
              <a:rPr lang="en-US" smtClean="0"/>
              <a:t>We are also covering the earth in plastic and toxic waste  </a:t>
            </a:r>
            <a:endParaRPr lang="en-US"/>
          </a:p>
        </p:txBody>
      </p:sp>
    </p:spTree>
    <p:extLst>
      <p:ext uri="{BB962C8B-B14F-4D97-AF65-F5344CB8AC3E}">
        <p14:creationId xmlns:p14="http://schemas.microsoft.com/office/powerpoint/2010/main" val="1122506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thumb/e/e0/Clouds_over_the_Atlantic_Ocean.jpg/1200px-Clouds_over_the_Atlantic_Ocean.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0" y="-76200"/>
            <a:ext cx="121920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4767" y="2447521"/>
            <a:ext cx="1574754" cy="527009"/>
          </a:xfrm>
          <a:prstGeom prst="rect">
            <a:avLst/>
          </a:prstGeom>
        </p:spPr>
      </p:pic>
      <p:sp>
        <p:nvSpPr>
          <p:cNvPr id="8" name="TextBox 7"/>
          <p:cNvSpPr txBox="1"/>
          <p:nvPr/>
        </p:nvSpPr>
        <p:spPr>
          <a:xfrm>
            <a:off x="2402540" y="4251251"/>
            <a:ext cx="7404847" cy="1200329"/>
          </a:xfrm>
          <a:prstGeom prst="rect">
            <a:avLst/>
          </a:prstGeom>
          <a:noFill/>
          <a:effectLst>
            <a:reflection blurRad="6350" stA="50000" endA="300" endPos="90000" dir="5400000" sy="-100000" algn="bl" rotWithShape="0"/>
          </a:effectLst>
        </p:spPr>
        <p:txBody>
          <a:bodyPr wrap="square" rtlCol="0">
            <a:spAutoFit/>
          </a:bodyPr>
          <a:lstStyle/>
          <a:p>
            <a:pPr algn="ctr"/>
            <a:r>
              <a:rPr lang="en-US" sz="3600" smtClean="0">
                <a:solidFill>
                  <a:prstClr val="white"/>
                </a:solidFill>
              </a:rPr>
              <a:t>Oceans regulate the atmosphere and supply much of our food</a:t>
            </a:r>
            <a:endParaRPr lang="en-US" sz="3600">
              <a:solidFill>
                <a:prstClr val="white"/>
              </a:solidFill>
            </a:endParaRPr>
          </a:p>
        </p:txBody>
      </p:sp>
      <p:sp>
        <p:nvSpPr>
          <p:cNvPr id="2" name="Title 1"/>
          <p:cNvSpPr>
            <a:spLocks noGrp="1"/>
          </p:cNvSpPr>
          <p:nvPr>
            <p:ph type="title"/>
          </p:nvPr>
        </p:nvSpPr>
        <p:spPr/>
        <p:txBody>
          <a:bodyPr>
            <a:noAutofit/>
          </a:bodyPr>
          <a:lstStyle/>
          <a:p>
            <a:r>
              <a:rPr lang="en-GB" smtClean="0">
                <a:solidFill>
                  <a:schemeClr val="bg1"/>
                </a:solidFill>
              </a:rPr>
              <a:t>Oceans are equally vital to our survival</a:t>
            </a:r>
            <a:endParaRPr lang="en-US">
              <a:solidFill>
                <a:schemeClr val="bg1"/>
              </a:solidFill>
            </a:endParaRPr>
          </a:p>
        </p:txBody>
      </p:sp>
    </p:spTree>
    <p:extLst>
      <p:ext uri="{BB962C8B-B14F-4D97-AF65-F5344CB8AC3E}">
        <p14:creationId xmlns:p14="http://schemas.microsoft.com/office/powerpoint/2010/main" val="1678147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fish ocean shoal"/>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8206" y="-17929"/>
            <a:ext cx="12183794" cy="68759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206" y="138853"/>
            <a:ext cx="12183794" cy="590931"/>
          </a:xfrm>
          <a:prstGeom prst="rect">
            <a:avLst/>
          </a:prstGeom>
          <a:solidFill>
            <a:srgbClr val="B7DDE6"/>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smtClean="0"/>
              <a:t>We </a:t>
            </a:r>
            <a:r>
              <a:rPr lang="en-GB" sz="3600">
                <a:latin typeface="+mn-lt"/>
              </a:rPr>
              <a:t>are</a:t>
            </a:r>
            <a:r>
              <a:rPr lang="en-GB" sz="3600" smtClean="0"/>
              <a:t> emptying the oceans of fish</a:t>
            </a:r>
            <a:endParaRPr lang="en-US" sz="3600"/>
          </a:p>
        </p:txBody>
      </p:sp>
    </p:spTree>
    <p:extLst>
      <p:ext uri="{BB962C8B-B14F-4D97-AF65-F5344CB8AC3E}">
        <p14:creationId xmlns:p14="http://schemas.microsoft.com/office/powerpoint/2010/main" val="2279865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AA37"/>
        </a:solidFill>
        <a:effectLst/>
      </p:bgPr>
    </p:bg>
    <p:spTree>
      <p:nvGrpSpPr>
        <p:cNvPr id="1" name=""/>
        <p:cNvGrpSpPr/>
        <p:nvPr/>
      </p:nvGrpSpPr>
      <p:grpSpPr>
        <a:xfrm>
          <a:off x="0" y="0"/>
          <a:ext cx="0" cy="0"/>
          <a:chOff x="0" y="0"/>
          <a:chExt cx="0" cy="0"/>
        </a:xfrm>
      </p:grpSpPr>
      <p:sp>
        <p:nvSpPr>
          <p:cNvPr id="2" name="TextBox 1"/>
          <p:cNvSpPr txBox="1"/>
          <p:nvPr/>
        </p:nvSpPr>
        <p:spPr>
          <a:xfrm>
            <a:off x="829032" y="2021579"/>
            <a:ext cx="10344499" cy="2431435"/>
          </a:xfrm>
          <a:prstGeom prst="rect">
            <a:avLst/>
          </a:prstGeom>
          <a:noFill/>
        </p:spPr>
        <p:txBody>
          <a:bodyPr wrap="none" rtlCol="0">
            <a:spAutoFit/>
          </a:bodyPr>
          <a:lstStyle/>
          <a:p>
            <a:pPr algn="r"/>
            <a:r>
              <a:rPr lang="en-US" sz="4000" dirty="0" smtClean="0">
                <a:solidFill>
                  <a:prstClr val="black"/>
                </a:solidFill>
                <a:latin typeface="FUCXED CAPS" pitchFamily="50" charset="0"/>
              </a:rPr>
              <a:t>WELCOME TO</a:t>
            </a:r>
          </a:p>
          <a:p>
            <a:pPr algn="r"/>
            <a:r>
              <a:rPr lang="en-US" sz="7200" dirty="0" smtClean="0">
                <a:solidFill>
                  <a:srgbClr val="FFFF00"/>
                </a:solidFill>
                <a:latin typeface="FUCXED CAPS" pitchFamily="50" charset="0"/>
              </a:rPr>
              <a:t>PROTECTING OUR PLANET</a:t>
            </a:r>
          </a:p>
          <a:p>
            <a:pPr algn="r"/>
            <a:r>
              <a:rPr lang="en-US" sz="4000" dirty="0" smtClean="0">
                <a:solidFill>
                  <a:prstClr val="black"/>
                </a:solidFill>
                <a:latin typeface="FUCXED CAPS" pitchFamily="50" charset="0"/>
              </a:rPr>
              <a:t>(AND WHAT WE CAN DO)</a:t>
            </a:r>
            <a:endParaRPr lang="en-US" sz="4000" dirty="0">
              <a:solidFill>
                <a:prstClr val="black"/>
              </a:solidFill>
              <a:latin typeface="FUCXED CAPS" pitchFamily="50"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477" y="492369"/>
            <a:ext cx="2837406" cy="949570"/>
          </a:xfrm>
          <a:prstGeom prst="rect">
            <a:avLst/>
          </a:prstGeom>
        </p:spPr>
      </p:pic>
    </p:spTree>
    <p:extLst>
      <p:ext uri="{BB962C8B-B14F-4D97-AF65-F5344CB8AC3E}">
        <p14:creationId xmlns:p14="http://schemas.microsoft.com/office/powerpoint/2010/main" val="34444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827"/>
          <a:stretch/>
        </p:blipFill>
        <p:spPr>
          <a:xfrm>
            <a:off x="0" y="0"/>
            <a:ext cx="12192000" cy="6868408"/>
          </a:xfrm>
          <a:prstGeom prst="rect">
            <a:avLst/>
          </a:prstGeom>
        </p:spPr>
      </p:pic>
      <p:sp>
        <p:nvSpPr>
          <p:cNvPr id="2" name="Title 1"/>
          <p:cNvSpPr>
            <a:spLocks noGrp="1"/>
          </p:cNvSpPr>
          <p:nvPr>
            <p:ph type="title"/>
          </p:nvPr>
        </p:nvSpPr>
        <p:spPr>
          <a:xfrm>
            <a:off x="0" y="242885"/>
            <a:ext cx="12192000" cy="447675"/>
          </a:xfrm>
          <a:solidFill>
            <a:schemeClr val="accent1">
              <a:lumMod val="20000"/>
              <a:lumOff val="80000"/>
            </a:schemeClr>
          </a:solidFill>
        </p:spPr>
        <p:txBody>
          <a:bodyPr>
            <a:noAutofit/>
          </a:bodyPr>
          <a:lstStyle/>
          <a:p>
            <a:r>
              <a:rPr lang="en-US" dirty="0" smtClean="0">
                <a:latin typeface="+mn-lt"/>
              </a:rPr>
              <a:t>CO</a:t>
            </a:r>
            <a:r>
              <a:rPr lang="en-US" baseline="-25000" dirty="0" smtClean="0">
                <a:latin typeface="+mn-lt"/>
              </a:rPr>
              <a:t>2</a:t>
            </a:r>
            <a:r>
              <a:rPr lang="en-US" dirty="0" smtClean="0">
                <a:latin typeface="+mn-lt"/>
              </a:rPr>
              <a:t> acidifies the oceans and warm water destroys corals</a:t>
            </a:r>
            <a:endParaRPr lang="en-US" dirty="0">
              <a:latin typeface="+mn-lt"/>
            </a:endParaRPr>
          </a:p>
        </p:txBody>
      </p:sp>
    </p:spTree>
    <p:extLst>
      <p:ext uri="{BB962C8B-B14F-4D97-AF65-F5344CB8AC3E}">
        <p14:creationId xmlns:p14="http://schemas.microsoft.com/office/powerpoint/2010/main" val="330184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4" name="Group 3"/>
          <p:cNvGrpSpPr/>
          <p:nvPr/>
        </p:nvGrpSpPr>
        <p:grpSpPr>
          <a:xfrm>
            <a:off x="828135" y="1657640"/>
            <a:ext cx="10546274" cy="4653123"/>
            <a:chOff x="828135" y="1657640"/>
            <a:chExt cx="10546274" cy="4653123"/>
          </a:xfrm>
        </p:grpSpPr>
        <p:pic>
          <p:nvPicPr>
            <p:cNvPr id="9218" name="Picture 2" descr="Image result for tig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8135" y="1657640"/>
              <a:ext cx="3945886" cy="247151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polar bea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81914" y="1871766"/>
              <a:ext cx="3446960" cy="247151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uffin"/>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18944" y="3674960"/>
              <a:ext cx="3267890" cy="2471514"/>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2029" y="3945957"/>
              <a:ext cx="3153075" cy="236480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elephant"/>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flipH="1">
              <a:off x="8034786" y="2054452"/>
              <a:ext cx="3339623" cy="385898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1021" y="996269"/>
            <a:ext cx="1574754" cy="527009"/>
          </a:xfrm>
          <a:prstGeom prst="rect">
            <a:avLst/>
          </a:prstGeom>
        </p:spPr>
      </p:pic>
      <p:sp>
        <p:nvSpPr>
          <p:cNvPr id="10" name="Title 2"/>
          <p:cNvSpPr txBox="1">
            <a:spLocks/>
          </p:cNvSpPr>
          <p:nvPr/>
        </p:nvSpPr>
        <p:spPr>
          <a:xfrm>
            <a:off x="0" y="242885"/>
            <a:ext cx="12192000" cy="590931"/>
          </a:xfrm>
          <a:prstGeom prst="rect">
            <a:avLst/>
          </a:prstGeom>
          <a:solidFill>
            <a:srgbClr val="D6EDBD"/>
          </a:solidFill>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We are bringing wildlife to the brink of extinction</a:t>
            </a:r>
            <a:endParaRPr lang="en-US" sz="3600"/>
          </a:p>
        </p:txBody>
      </p:sp>
    </p:spTree>
    <p:extLst>
      <p:ext uri="{BB962C8B-B14F-4D97-AF65-F5344CB8AC3E}">
        <p14:creationId xmlns:p14="http://schemas.microsoft.com/office/powerpoint/2010/main" val="139974321"/>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Bug populations are plummeting due to pesticide use</a:t>
            </a:r>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8453" y="1563329"/>
            <a:ext cx="4500880" cy="415530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9009" y="1563329"/>
            <a:ext cx="4232658" cy="4260442"/>
          </a:xfrm>
          <a:prstGeom prst="rect">
            <a:avLst/>
          </a:prstGeom>
        </p:spPr>
      </p:pic>
    </p:spTree>
    <p:extLst>
      <p:ext uri="{BB962C8B-B14F-4D97-AF65-F5344CB8AC3E}">
        <p14:creationId xmlns:p14="http://schemas.microsoft.com/office/powerpoint/2010/main" val="2670345914"/>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spd="med">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E4F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498" y="0"/>
            <a:ext cx="12221497" cy="7010400"/>
          </a:xfrm>
          <a:prstGeom prst="rect">
            <a:avLst/>
          </a:prstGeom>
        </p:spPr>
      </p:pic>
      <p:sp>
        <p:nvSpPr>
          <p:cNvPr id="8" name="Title 7"/>
          <p:cNvSpPr>
            <a:spLocks noGrp="1"/>
          </p:cNvSpPr>
          <p:nvPr>
            <p:ph type="title"/>
          </p:nvPr>
        </p:nvSpPr>
        <p:spPr>
          <a:xfrm>
            <a:off x="-29498" y="138853"/>
            <a:ext cx="12221498" cy="590931"/>
          </a:xfrm>
          <a:solidFill>
            <a:srgbClr val="DFDACE"/>
          </a:solidFill>
        </p:spPr>
        <p:txBody>
          <a:bodyPr>
            <a:normAutofit/>
          </a:bodyPr>
          <a:lstStyle/>
          <a:p>
            <a:r>
              <a:rPr lang="en-US" smtClean="0">
                <a:solidFill>
                  <a:srgbClr val="2A1C14"/>
                </a:solidFill>
              </a:rPr>
              <a:t>These days many fruit growers need to pollinate trees artificially </a:t>
            </a:r>
            <a:endParaRPr lang="en-US">
              <a:solidFill>
                <a:srgbClr val="2A1C14"/>
              </a:solidFill>
            </a:endParaRPr>
          </a:p>
        </p:txBody>
      </p:sp>
    </p:spTree>
    <p:extLst>
      <p:ext uri="{BB962C8B-B14F-4D97-AF65-F5344CB8AC3E}">
        <p14:creationId xmlns:p14="http://schemas.microsoft.com/office/powerpoint/2010/main" val="3602115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7999"/>
          </a:xfrm>
          <a:prstGeom prst="rect">
            <a:avLst/>
          </a:prstGeom>
        </p:spPr>
      </p:pic>
      <p:sp>
        <p:nvSpPr>
          <p:cNvPr id="4" name="Title 3"/>
          <p:cNvSpPr>
            <a:spLocks noGrp="1"/>
          </p:cNvSpPr>
          <p:nvPr>
            <p:ph type="title"/>
          </p:nvPr>
        </p:nvSpPr>
        <p:spPr>
          <a:xfrm>
            <a:off x="4213413" y="228472"/>
            <a:ext cx="7978588" cy="1588127"/>
          </a:xfrm>
        </p:spPr>
        <p:txBody>
          <a:bodyPr wrap="square">
            <a:spAutoFit/>
          </a:bodyPr>
          <a:lstStyle/>
          <a:p>
            <a:r>
              <a:rPr lang="en-US" smtClean="0">
                <a:solidFill>
                  <a:srgbClr val="2F090A"/>
                </a:solidFill>
              </a:rPr>
              <a:t>The worry is that climate change and ecological destruction together may make the Earth inhospitable for humanity</a:t>
            </a:r>
            <a:endParaRPr lang="en-US">
              <a:solidFill>
                <a:srgbClr val="2F090A"/>
              </a:solidFill>
            </a:endParaRPr>
          </a:p>
        </p:txBody>
      </p:sp>
    </p:spTree>
    <p:extLst>
      <p:ext uri="{BB962C8B-B14F-4D97-AF65-F5344CB8AC3E}">
        <p14:creationId xmlns:p14="http://schemas.microsoft.com/office/powerpoint/2010/main" val="182813829"/>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0844E"/>
        </a:solidFill>
        <a:effectLst/>
      </p:bgPr>
    </p:bg>
    <p:spTree>
      <p:nvGrpSpPr>
        <p:cNvPr id="1" name=""/>
        <p:cNvGrpSpPr/>
        <p:nvPr/>
      </p:nvGrpSpPr>
      <p:grpSpPr>
        <a:xfrm>
          <a:off x="0" y="0"/>
          <a:ext cx="0" cy="0"/>
          <a:chOff x="0" y="0"/>
          <a:chExt cx="0" cy="0"/>
        </a:xfrm>
      </p:grpSpPr>
      <p:sp>
        <p:nvSpPr>
          <p:cNvPr id="2" name="TextBox 1"/>
          <p:cNvSpPr txBox="1"/>
          <p:nvPr/>
        </p:nvSpPr>
        <p:spPr>
          <a:xfrm>
            <a:off x="6353221" y="430741"/>
            <a:ext cx="5057795" cy="6274859"/>
          </a:xfrm>
          <a:prstGeom prst="rect">
            <a:avLst/>
          </a:prstGeom>
          <a:noFill/>
        </p:spPr>
        <p:txBody>
          <a:bodyPr wrap="none" rtlCol="0">
            <a:spAutoFit/>
          </a:bodyPr>
          <a:lstStyle/>
          <a:p>
            <a:pPr algn="ctr">
              <a:lnSpc>
                <a:spcPts val="12000"/>
              </a:lnSpc>
            </a:pPr>
            <a:r>
              <a:rPr lang="en-US" sz="13800" smtClean="0">
                <a:solidFill>
                  <a:prstClr val="white">
                    <a:lumMod val="95000"/>
                  </a:prstClr>
                </a:solidFill>
              </a:rPr>
              <a:t>NEXT: </a:t>
            </a:r>
          </a:p>
          <a:p>
            <a:pPr algn="ctr">
              <a:lnSpc>
                <a:spcPts val="12000"/>
              </a:lnSpc>
            </a:pPr>
            <a:r>
              <a:rPr lang="en-US" sz="13800" smtClean="0">
                <a:solidFill>
                  <a:prstClr val="white">
                    <a:lumMod val="95000"/>
                  </a:prstClr>
                </a:solidFill>
              </a:rPr>
              <a:t>WHAT </a:t>
            </a:r>
          </a:p>
          <a:p>
            <a:pPr algn="ctr">
              <a:lnSpc>
                <a:spcPts val="12000"/>
              </a:lnSpc>
            </a:pPr>
            <a:r>
              <a:rPr lang="en-US" sz="11500" smtClean="0">
                <a:solidFill>
                  <a:prstClr val="white">
                    <a:lumMod val="95000"/>
                  </a:prstClr>
                </a:solidFill>
              </a:rPr>
              <a:t>CAN WE</a:t>
            </a:r>
            <a:r>
              <a:rPr lang="en-US" sz="13800" smtClean="0">
                <a:solidFill>
                  <a:prstClr val="white">
                    <a:lumMod val="95000"/>
                  </a:prstClr>
                </a:solidFill>
              </a:rPr>
              <a:t> </a:t>
            </a:r>
          </a:p>
          <a:p>
            <a:pPr algn="ctr">
              <a:lnSpc>
                <a:spcPts val="12000"/>
              </a:lnSpc>
              <a:spcAft>
                <a:spcPts val="2000"/>
              </a:spcAft>
            </a:pPr>
            <a:r>
              <a:rPr lang="en-US" sz="13800" smtClean="0">
                <a:solidFill>
                  <a:prstClr val="white">
                    <a:lumMod val="95000"/>
                  </a:prstClr>
                </a:solidFill>
              </a:rPr>
              <a:t>DO?!</a:t>
            </a:r>
            <a:endParaRPr lang="en-US" sz="13800">
              <a:solidFill>
                <a:prstClr val="white">
                  <a:lumMod val="95000"/>
                </a:prstClr>
              </a:solidFill>
            </a:endParaRPr>
          </a:p>
        </p:txBody>
      </p:sp>
      <p:pic>
        <p:nvPicPr>
          <p:cNvPr id="6" name="Picture 5"/>
          <p:cNvPicPr>
            <a:picLocks noChangeAspect="1"/>
          </p:cNvPicPr>
          <p:nvPr/>
        </p:nvPicPr>
        <p:blipFill>
          <a:blip r:embed="rId3"/>
          <a:stretch>
            <a:fillRect/>
          </a:stretch>
        </p:blipFill>
        <p:spPr>
          <a:xfrm>
            <a:off x="296263" y="1106446"/>
            <a:ext cx="5263140" cy="4608554"/>
          </a:xfrm>
          <a:prstGeom prst="rect">
            <a:avLst/>
          </a:prstGeom>
        </p:spPr>
      </p:pic>
    </p:spTree>
    <p:extLst>
      <p:ext uri="{BB962C8B-B14F-4D97-AF65-F5344CB8AC3E}">
        <p14:creationId xmlns:p14="http://schemas.microsoft.com/office/powerpoint/2010/main" val="447349323"/>
      </p:ext>
    </p:extLst>
  </p:cSld>
  <p:clrMapOvr>
    <a:masterClrMapping/>
  </p:clrMapOvr>
  <p:transition spd="slow" advClick="0" advTm="60000">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00100" y="1049427"/>
            <a:ext cx="10971845" cy="4324261"/>
          </a:xfrm>
          <a:prstGeom prst="rect">
            <a:avLst/>
          </a:prstGeom>
          <a:noFill/>
        </p:spPr>
        <p:txBody>
          <a:bodyPr wrap="square" rtlCol="0">
            <a:spAutoFit/>
          </a:bodyPr>
          <a:lstStyle/>
          <a:p>
            <a:pPr>
              <a:lnSpc>
                <a:spcPts val="5500"/>
              </a:lnSpc>
              <a:defRPr/>
            </a:pPr>
            <a:r>
              <a:rPr lang="en-US" sz="4800" smtClean="0">
                <a:solidFill>
                  <a:srgbClr val="00B050"/>
                </a:solidFill>
              </a:rPr>
              <a:t>First: break &amp; talk to neighbour about what you have just heard</a:t>
            </a:r>
          </a:p>
          <a:p>
            <a:pPr>
              <a:lnSpc>
                <a:spcPts val="5500"/>
              </a:lnSpc>
              <a:defRPr/>
            </a:pPr>
            <a:endParaRPr lang="en-US" sz="4800">
              <a:solidFill>
                <a:srgbClr val="00B050"/>
              </a:solidFill>
            </a:endParaRPr>
          </a:p>
          <a:p>
            <a:pPr marL="685800" indent="-685800">
              <a:lnSpc>
                <a:spcPts val="5500"/>
              </a:lnSpc>
              <a:buFont typeface="Arial" panose="020B0604020202020204" pitchFamily="34" charset="0"/>
              <a:buChar char="•"/>
              <a:defRPr/>
            </a:pPr>
            <a:r>
              <a:rPr lang="en-US" sz="4800" smtClean="0">
                <a:solidFill>
                  <a:srgbClr val="00B050"/>
                </a:solidFill>
              </a:rPr>
              <a:t>How does it make you feel?</a:t>
            </a:r>
          </a:p>
          <a:p>
            <a:pPr marL="685800" indent="-685800">
              <a:lnSpc>
                <a:spcPts val="5500"/>
              </a:lnSpc>
              <a:buFont typeface="Arial" panose="020B0604020202020204" pitchFamily="34" charset="0"/>
              <a:buChar char="•"/>
              <a:defRPr/>
            </a:pPr>
            <a:endParaRPr lang="en-US" sz="4800">
              <a:solidFill>
                <a:srgbClr val="00B050"/>
              </a:solidFill>
            </a:endParaRPr>
          </a:p>
          <a:p>
            <a:pPr marL="685800" indent="-685800">
              <a:lnSpc>
                <a:spcPts val="5500"/>
              </a:lnSpc>
              <a:buFont typeface="Arial" panose="020B0604020202020204" pitchFamily="34" charset="0"/>
              <a:buChar char="•"/>
              <a:defRPr/>
            </a:pPr>
            <a:r>
              <a:rPr lang="en-US" sz="4800" smtClean="0">
                <a:solidFill>
                  <a:srgbClr val="00B050"/>
                </a:solidFill>
              </a:rPr>
              <a:t>What do you think we should do?</a:t>
            </a:r>
            <a:endParaRPr lang="en-US" sz="4800">
              <a:solidFill>
                <a:srgbClr val="00B05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032" y="2322193"/>
            <a:ext cx="2992913" cy="1778727"/>
          </a:xfrm>
          <a:prstGeom prst="rect">
            <a:avLst/>
          </a:prstGeom>
        </p:spPr>
      </p:pic>
    </p:spTree>
    <p:extLst>
      <p:ext uri="{BB962C8B-B14F-4D97-AF65-F5344CB8AC3E}">
        <p14:creationId xmlns:p14="http://schemas.microsoft.com/office/powerpoint/2010/main" val="2571103896"/>
      </p:ext>
    </p:extLst>
  </p:cSld>
  <p:clrMapOvr>
    <a:masterClrMapping/>
  </p:clrMapOvr>
  <mc:AlternateContent xmlns:mc="http://schemas.openxmlformats.org/markup-compatibility/2006" xmlns:p14="http://schemas.microsoft.com/office/powerpoint/2010/main">
    <mc:Choice Requires="p14">
      <p:transition spd="slow" p14:dur="800" advClick="0" advTm="120000">
        <p:circle/>
      </p:transition>
    </mc:Choice>
    <mc:Fallback xmlns="">
      <p:transition spd="slow" advClick="0" advTm="120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guim.co.uk/img/media/2545dcf14e3a2077fe9dd6fd1cc5a3f229985bf3/91_0_2163_1298/master/2163.jpg?width=700&amp;quality=85&amp;auto=format&amp;fit=max&amp;s=32e15c7205195052c0806a9dcf5fb52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67238"/>
            <a:ext cx="12192000" cy="70252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800" y="5996512"/>
            <a:ext cx="296380" cy="864000"/>
          </a:xfrm>
          <a:prstGeom prst="rect">
            <a:avLst/>
          </a:prstGeom>
          <a:solidFill>
            <a:schemeClr val="tx1"/>
          </a:solidFill>
          <a:ln>
            <a:noFill/>
          </a:ln>
        </p:spPr>
        <p:txBody>
          <a:bodyPr wrap="square" rtlCol="0" anchor="ctr">
            <a:spAutoFit/>
          </a:bodyPr>
          <a:lstStyle/>
          <a:p>
            <a:pPr algn="ctr">
              <a:spcBef>
                <a:spcPct val="0"/>
              </a:spcBef>
              <a:defRPr/>
            </a:pPr>
            <a:endParaRPr lang="en-US" sz="4000" b="1" cap="all" dirty="0">
              <a:solidFill>
                <a:prstClr val="white"/>
              </a:solidFill>
              <a:latin typeface="FUCXED CAPS" pitchFamily="50" charset="0"/>
            </a:endParaRPr>
          </a:p>
        </p:txBody>
      </p:sp>
      <p:sp>
        <p:nvSpPr>
          <p:cNvPr id="7" name="Rectangle 6"/>
          <p:cNvSpPr/>
          <p:nvPr/>
        </p:nvSpPr>
        <p:spPr>
          <a:xfrm>
            <a:off x="1362916" y="3459681"/>
            <a:ext cx="3622886" cy="2536831"/>
          </a:xfrm>
          <a:prstGeom prst="rect">
            <a:avLst/>
          </a:prstGeom>
          <a:solidFill>
            <a:srgbClr val="F0F14C"/>
          </a:solidFill>
          <a:ln>
            <a:noFill/>
          </a:ln>
        </p:spPr>
        <p:txBody>
          <a:bodyPr rtlCol="0" anchor="ctr">
            <a:spAutoFit/>
          </a:bodyPr>
          <a:lstStyle/>
          <a:p>
            <a:pPr algn="ctr">
              <a:spcBef>
                <a:spcPct val="0"/>
              </a:spcBef>
              <a:defRPr/>
            </a:pPr>
            <a:endParaRPr lang="en-US" sz="4000" b="1" cap="all" dirty="0">
              <a:solidFill>
                <a:prstClr val="white"/>
              </a:solidFill>
              <a:latin typeface="FUCXED CAPS" pitchFamily="50" charset="0"/>
            </a:endParaRPr>
          </a:p>
        </p:txBody>
      </p:sp>
      <p:sp>
        <p:nvSpPr>
          <p:cNvPr id="15" name="TextBox 14"/>
          <p:cNvSpPr txBox="1"/>
          <p:nvPr/>
        </p:nvSpPr>
        <p:spPr>
          <a:xfrm>
            <a:off x="1637458" y="3739811"/>
            <a:ext cx="3252967" cy="2031325"/>
          </a:xfrm>
          <a:prstGeom prst="rect">
            <a:avLst/>
          </a:prstGeom>
          <a:noFill/>
        </p:spPr>
        <p:txBody>
          <a:bodyPr wrap="square" rtlCol="0">
            <a:spAutoFit/>
          </a:bodyPr>
          <a:lstStyle/>
          <a:p>
            <a:pPr algn="ctr">
              <a:spcAft>
                <a:spcPts val="1200"/>
              </a:spcAft>
              <a:defRPr/>
            </a:pPr>
            <a:r>
              <a:rPr lang="en-US" sz="3600" dirty="0" smtClean="0">
                <a:solidFill>
                  <a:srgbClr val="14AA37"/>
                </a:solidFill>
                <a:latin typeface="Tw Cen MT Condensed Extra Bold" panose="020B0803020202020204" pitchFamily="34" charset="0"/>
              </a:rPr>
              <a:t>PART 2</a:t>
            </a:r>
          </a:p>
          <a:p>
            <a:pPr algn="ctr">
              <a:spcAft>
                <a:spcPts val="1200"/>
              </a:spcAft>
              <a:defRPr/>
            </a:pPr>
            <a:r>
              <a:rPr lang="en-US" sz="4000" dirty="0" smtClean="0">
                <a:solidFill>
                  <a:prstClr val="black"/>
                </a:solidFill>
                <a:latin typeface="Tw Cen MT Condensed Extra Bold" panose="020B0803020202020204" pitchFamily="34" charset="0"/>
              </a:rPr>
              <a:t>WHAT WE NEED TO DO </a:t>
            </a:r>
          </a:p>
        </p:txBody>
      </p:sp>
    </p:spTree>
    <p:extLst>
      <p:ext uri="{BB962C8B-B14F-4D97-AF65-F5344CB8AC3E}">
        <p14:creationId xmlns:p14="http://schemas.microsoft.com/office/powerpoint/2010/main" val="1967268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14C"/>
        </a:solidFill>
        <a:effectLst/>
      </p:bgPr>
    </p:bg>
    <p:spTree>
      <p:nvGrpSpPr>
        <p:cNvPr id="1" name=""/>
        <p:cNvGrpSpPr/>
        <p:nvPr/>
      </p:nvGrpSpPr>
      <p:grpSpPr>
        <a:xfrm>
          <a:off x="0" y="0"/>
          <a:ext cx="0" cy="0"/>
          <a:chOff x="0" y="0"/>
          <a:chExt cx="0" cy="0"/>
        </a:xfrm>
      </p:grpSpPr>
      <p:sp>
        <p:nvSpPr>
          <p:cNvPr id="6" name="TextBox 5"/>
          <p:cNvSpPr txBox="1"/>
          <p:nvPr/>
        </p:nvSpPr>
        <p:spPr>
          <a:xfrm>
            <a:off x="666750" y="1540642"/>
            <a:ext cx="10896600" cy="3780522"/>
          </a:xfrm>
          <a:prstGeom prst="rect">
            <a:avLst/>
          </a:prstGeom>
          <a:noFill/>
        </p:spPr>
        <p:txBody>
          <a:bodyPr wrap="square" rtlCol="0">
            <a:spAutoFit/>
          </a:bodyPr>
          <a:lstStyle/>
          <a:p>
            <a:pPr algn="ctr">
              <a:spcAft>
                <a:spcPts val="1800"/>
              </a:spcAft>
            </a:pPr>
            <a:r>
              <a:rPr lang="en-US" sz="5400" smtClean="0">
                <a:solidFill>
                  <a:prstClr val="black"/>
                </a:solidFill>
                <a:latin typeface="FUCXED CAPS" pitchFamily="50" charset="0"/>
              </a:rPr>
              <a:t>WE NEED TO </a:t>
            </a:r>
          </a:p>
          <a:p>
            <a:pPr algn="ctr">
              <a:lnSpc>
                <a:spcPts val="7000"/>
              </a:lnSpc>
            </a:pPr>
            <a:r>
              <a:rPr lang="en-US" sz="8000" smtClean="0">
                <a:solidFill>
                  <a:srgbClr val="33AE40"/>
                </a:solidFill>
                <a:latin typeface="FUCXED CAPS" pitchFamily="50" charset="0"/>
              </a:rPr>
              <a:t>GET EVERYONE WORKING TOGETHER</a:t>
            </a:r>
          </a:p>
          <a:p>
            <a:pPr algn="ctr"/>
            <a:r>
              <a:rPr lang="en-US" sz="5400" smtClean="0">
                <a:solidFill>
                  <a:prstClr val="black"/>
                </a:solidFill>
                <a:latin typeface="FUCXED CAPS" pitchFamily="50" charset="0"/>
              </a:rPr>
              <a:t>TO SOLVE THIS</a:t>
            </a:r>
            <a:endParaRPr lang="en-US" sz="5400">
              <a:solidFill>
                <a:prstClr val="black"/>
              </a:solidFill>
              <a:latin typeface="FUCXED CAPS" pitchFamily="50" charset="0"/>
            </a:endParaRPr>
          </a:p>
        </p:txBody>
      </p:sp>
      <p:pic>
        <p:nvPicPr>
          <p:cNvPr id="5" name="Picture 4">
            <a:extLst>
              <a:ext uri="{FF2B5EF4-FFF2-40B4-BE49-F238E27FC236}">
                <a16:creationId xmlns:a16="http://schemas.microsoft.com/office/drawing/2014/main" id="{C8968D9E-5ABF-44FD-BF86-AA760AAA57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4919" y="5649037"/>
            <a:ext cx="2837406" cy="949570"/>
          </a:xfrm>
          <a:prstGeom prst="rect">
            <a:avLst/>
          </a:prstGeom>
        </p:spPr>
      </p:pic>
    </p:spTree>
    <p:extLst>
      <p:ext uri="{BB962C8B-B14F-4D97-AF65-F5344CB8AC3E}">
        <p14:creationId xmlns:p14="http://schemas.microsoft.com/office/powerpoint/2010/main" val="1728729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283" b="11347"/>
          <a:stretch/>
        </p:blipFill>
        <p:spPr>
          <a:xfrm>
            <a:off x="8206" y="-76200"/>
            <a:ext cx="12183794" cy="6934200"/>
          </a:xfrm>
          <a:prstGeom prst="rect">
            <a:avLst/>
          </a:prstGeom>
        </p:spPr>
      </p:pic>
      <p:sp>
        <p:nvSpPr>
          <p:cNvPr id="6" name="Title 7"/>
          <p:cNvSpPr>
            <a:spLocks noGrp="1"/>
          </p:cNvSpPr>
          <p:nvPr>
            <p:ph type="title"/>
          </p:nvPr>
        </p:nvSpPr>
        <p:spPr>
          <a:xfrm>
            <a:off x="8206" y="138853"/>
            <a:ext cx="12183794" cy="590931"/>
          </a:xfrm>
          <a:solidFill>
            <a:srgbClr val="CECCDE"/>
          </a:solidFill>
        </p:spPr>
        <p:txBody>
          <a:bodyPr>
            <a:normAutofit/>
          </a:bodyPr>
          <a:lstStyle/>
          <a:p>
            <a:r>
              <a:rPr lang="en-US" smtClean="0">
                <a:latin typeface="+mn-lt"/>
              </a:rPr>
              <a:t>World governments have set scientists onto studying the problem</a:t>
            </a:r>
            <a:endParaRPr lang="en-US">
              <a:latin typeface="+mn-lt"/>
            </a:endParaRPr>
          </a:p>
        </p:txBody>
      </p:sp>
    </p:spTree>
    <p:extLst>
      <p:ext uri="{BB962C8B-B14F-4D97-AF65-F5344CB8AC3E}">
        <p14:creationId xmlns:p14="http://schemas.microsoft.com/office/powerpoint/2010/main" val="110293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AA37"/>
        </a:solidFill>
        <a:effectLst/>
      </p:bgPr>
    </p:bg>
    <p:spTree>
      <p:nvGrpSpPr>
        <p:cNvPr id="1" name=""/>
        <p:cNvGrpSpPr/>
        <p:nvPr/>
      </p:nvGrpSpPr>
      <p:grpSpPr>
        <a:xfrm>
          <a:off x="0" y="0"/>
          <a:ext cx="0" cy="0"/>
          <a:chOff x="0" y="0"/>
          <a:chExt cx="0" cy="0"/>
        </a:xfrm>
      </p:grpSpPr>
      <p:sp>
        <p:nvSpPr>
          <p:cNvPr id="13" name="TextBox 12"/>
          <p:cNvSpPr txBox="1"/>
          <p:nvPr/>
        </p:nvSpPr>
        <p:spPr>
          <a:xfrm>
            <a:off x="2767464" y="210500"/>
            <a:ext cx="6659002" cy="1118255"/>
          </a:xfrm>
          <a:prstGeom prst="rect">
            <a:avLst/>
          </a:prstGeom>
          <a:noFill/>
        </p:spPr>
        <p:txBody>
          <a:bodyPr wrap="none" rtlCol="0">
            <a:spAutoFit/>
          </a:bodyPr>
          <a:lstStyle/>
          <a:p>
            <a:pPr algn="ctr">
              <a:lnSpc>
                <a:spcPts val="8000"/>
              </a:lnSpc>
            </a:pPr>
            <a:r>
              <a:rPr lang="en-US" sz="8000" smtClean="0">
                <a:solidFill>
                  <a:prstClr val="black"/>
                </a:solidFill>
              </a:rPr>
              <a:t>Aims of this talk</a:t>
            </a:r>
            <a:endParaRPr lang="en-US" sz="8000">
              <a:solidFill>
                <a:prstClr val="black"/>
              </a:solidFill>
            </a:endParaRPr>
          </a:p>
        </p:txBody>
      </p:sp>
      <p:grpSp>
        <p:nvGrpSpPr>
          <p:cNvPr id="12" name="Group 11"/>
          <p:cNvGrpSpPr/>
          <p:nvPr/>
        </p:nvGrpSpPr>
        <p:grpSpPr>
          <a:xfrm>
            <a:off x="2076450" y="2636837"/>
            <a:ext cx="3562350" cy="4221163"/>
            <a:chOff x="2076450" y="2636837"/>
            <a:chExt cx="3562350" cy="4221163"/>
          </a:xfrm>
        </p:grpSpPr>
        <p:sp>
          <p:nvSpPr>
            <p:cNvPr id="2" name="TextBox 1"/>
            <p:cNvSpPr txBox="1"/>
            <p:nvPr/>
          </p:nvSpPr>
          <p:spPr>
            <a:xfrm>
              <a:off x="2076450" y="2636837"/>
              <a:ext cx="3562350" cy="2588306"/>
            </a:xfrm>
            <a:prstGeom prst="rect">
              <a:avLst/>
            </a:prstGeom>
            <a:solidFill>
              <a:srgbClr val="F0F14C"/>
            </a:solidFill>
          </p:spPr>
          <p:txBody>
            <a:bodyPr wrap="square" tIns="144000" rtlCol="0" anchor="ctr">
              <a:noAutofit/>
            </a:bodyPr>
            <a:lstStyle/>
            <a:p>
              <a:pPr algn="ctr"/>
              <a:r>
                <a:rPr lang="en-US" sz="4400" dirty="0" smtClean="0">
                  <a:solidFill>
                    <a:srgbClr val="39B63B"/>
                  </a:solidFill>
                </a:rPr>
                <a:t>PART 1</a:t>
              </a:r>
            </a:p>
            <a:p>
              <a:pPr algn="ctr"/>
              <a:r>
                <a:rPr lang="en-US" sz="4000" dirty="0" smtClean="0"/>
                <a:t>THE PLANETARY PROBLEM</a:t>
              </a:r>
              <a:endParaRPr lang="en-GB" sz="4000" dirty="0"/>
            </a:p>
          </p:txBody>
        </p:sp>
        <p:sp>
          <p:nvSpPr>
            <p:cNvPr id="9" name="Rectangle 8"/>
            <p:cNvSpPr/>
            <p:nvPr/>
          </p:nvSpPr>
          <p:spPr>
            <a:xfrm>
              <a:off x="3771900" y="5225143"/>
              <a:ext cx="241300" cy="1632857"/>
            </a:xfrm>
            <a:prstGeom prst="rect">
              <a:avLst/>
            </a:prstGeom>
            <a:solidFill>
              <a:schemeClr val="tx1"/>
            </a:solidFill>
            <a:ln>
              <a:noFill/>
            </a:ln>
          </p:spPr>
          <p:txBody>
            <a:bodyPr rtlCol="0" anchor="ctr">
              <a:spAutoFit/>
            </a:bodyPr>
            <a:lstStyle/>
            <a:p>
              <a:pPr algn="ctr">
                <a:spcBef>
                  <a:spcPct val="0"/>
                </a:spcBef>
              </a:pPr>
              <a:endParaRPr lang="en-GB" sz="4000" b="1" cap="all" dirty="0">
                <a:solidFill>
                  <a:schemeClr val="bg1"/>
                </a:solidFill>
                <a:latin typeface="FUCXED CAPS" pitchFamily="50" charset="0"/>
              </a:endParaRPr>
            </a:p>
          </p:txBody>
        </p:sp>
      </p:grpSp>
      <p:grpSp>
        <p:nvGrpSpPr>
          <p:cNvPr id="16" name="Group 15"/>
          <p:cNvGrpSpPr/>
          <p:nvPr/>
        </p:nvGrpSpPr>
        <p:grpSpPr>
          <a:xfrm>
            <a:off x="6491288" y="2636837"/>
            <a:ext cx="3562350" cy="4221162"/>
            <a:chOff x="6491288" y="2636837"/>
            <a:chExt cx="3562350" cy="4221162"/>
          </a:xfrm>
        </p:grpSpPr>
        <p:sp>
          <p:nvSpPr>
            <p:cNvPr id="14" name="TextBox 13"/>
            <p:cNvSpPr txBox="1"/>
            <p:nvPr/>
          </p:nvSpPr>
          <p:spPr>
            <a:xfrm>
              <a:off x="6491288" y="2636837"/>
              <a:ext cx="3562350" cy="2588306"/>
            </a:xfrm>
            <a:prstGeom prst="rect">
              <a:avLst/>
            </a:prstGeom>
            <a:solidFill>
              <a:srgbClr val="F0F14C"/>
            </a:solidFill>
          </p:spPr>
          <p:txBody>
            <a:bodyPr wrap="square" tIns="144000" rtlCol="0" anchor="ctr">
              <a:noAutofit/>
            </a:bodyPr>
            <a:lstStyle/>
            <a:p>
              <a:pPr algn="ctr"/>
              <a:r>
                <a:rPr lang="en-US" sz="4400" dirty="0" smtClean="0">
                  <a:solidFill>
                    <a:srgbClr val="39B63B"/>
                  </a:solidFill>
                </a:rPr>
                <a:t>PART 2</a:t>
              </a:r>
            </a:p>
            <a:p>
              <a:pPr algn="ctr"/>
              <a:r>
                <a:rPr lang="en-US" sz="4000" dirty="0" smtClean="0"/>
                <a:t>WHAT WE NEED TO DO</a:t>
              </a:r>
              <a:endParaRPr lang="en-GB" sz="4000" dirty="0"/>
            </a:p>
          </p:txBody>
        </p:sp>
        <p:sp>
          <p:nvSpPr>
            <p:cNvPr id="15" name="Rectangle 14"/>
            <p:cNvSpPr/>
            <p:nvPr/>
          </p:nvSpPr>
          <p:spPr>
            <a:xfrm>
              <a:off x="8135938" y="5225142"/>
              <a:ext cx="241300" cy="1632857"/>
            </a:xfrm>
            <a:prstGeom prst="rect">
              <a:avLst/>
            </a:prstGeom>
            <a:solidFill>
              <a:schemeClr val="tx1"/>
            </a:solidFill>
            <a:ln>
              <a:noFill/>
            </a:ln>
          </p:spPr>
          <p:txBody>
            <a:bodyPr rtlCol="0" anchor="ctr">
              <a:spAutoFit/>
            </a:bodyPr>
            <a:lstStyle/>
            <a:p>
              <a:pPr algn="ctr">
                <a:spcBef>
                  <a:spcPct val="0"/>
                </a:spcBef>
              </a:pPr>
              <a:endParaRPr lang="en-GB" sz="4000" b="1" cap="all" dirty="0">
                <a:solidFill>
                  <a:schemeClr val="bg1"/>
                </a:solidFill>
                <a:latin typeface="FUCXED CAPS" pitchFamily="50" charset="0"/>
              </a:endParaRPr>
            </a:p>
          </p:txBody>
        </p:sp>
      </p:grpSp>
    </p:spTree>
    <p:extLst>
      <p:ext uri="{BB962C8B-B14F-4D97-AF65-F5344CB8AC3E}">
        <p14:creationId xmlns:p14="http://schemas.microsoft.com/office/powerpoint/2010/main" val="1067413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8028" t="8087" r="6348" b="8805"/>
          <a:stretch/>
        </p:blipFill>
        <p:spPr>
          <a:xfrm>
            <a:off x="3364966" y="929202"/>
            <a:ext cx="5832163" cy="5660628"/>
          </a:xfrm>
          <a:prstGeom prst="rect">
            <a:avLst/>
          </a:prstGeom>
          <a:solidFill>
            <a:srgbClr val="A4A3A4"/>
          </a:solidFill>
        </p:spPr>
      </p:pic>
      <p:sp>
        <p:nvSpPr>
          <p:cNvPr id="3" name="TextBox 2"/>
          <p:cNvSpPr txBox="1"/>
          <p:nvPr/>
        </p:nvSpPr>
        <p:spPr>
          <a:xfrm>
            <a:off x="2841547" y="6029777"/>
            <a:ext cx="184731" cy="707886"/>
          </a:xfrm>
          <a:prstGeom prst="rect">
            <a:avLst/>
          </a:prstGeom>
          <a:noFill/>
        </p:spPr>
        <p:txBody>
          <a:bodyPr wrap="none" rtlCol="0" anchor="t">
            <a:spAutoFit/>
          </a:bodyPr>
          <a:lstStyle/>
          <a:p>
            <a:pPr>
              <a:spcAft>
                <a:spcPts val="2400"/>
              </a:spcAft>
              <a:defRPr/>
            </a:pPr>
            <a:endParaRPr lang="en-US" sz="4000" smtClean="0">
              <a:solidFill>
                <a:prstClr val="black"/>
              </a:solidFill>
              <a:latin typeface="Tw Cen MT Condensed Extra Bold" panose="020B0803020202020204" pitchFamily="34" charset="0"/>
            </a:endParaRPr>
          </a:p>
        </p:txBody>
      </p:sp>
      <p:sp>
        <p:nvSpPr>
          <p:cNvPr id="8" name="TextBox 7"/>
          <p:cNvSpPr txBox="1"/>
          <p:nvPr/>
        </p:nvSpPr>
        <p:spPr>
          <a:xfrm>
            <a:off x="3492268" y="2639832"/>
            <a:ext cx="5577558" cy="1923604"/>
          </a:xfrm>
          <a:prstGeom prst="rect">
            <a:avLst/>
          </a:prstGeom>
          <a:noFill/>
        </p:spPr>
        <p:txBody>
          <a:bodyPr wrap="square" rtlCol="0">
            <a:spAutoFit/>
          </a:bodyPr>
          <a:lstStyle/>
          <a:p>
            <a:pPr algn="ctr">
              <a:spcAft>
                <a:spcPts val="1800"/>
              </a:spcAft>
              <a:defRPr/>
            </a:pPr>
            <a:r>
              <a:rPr lang="en-US" sz="3200" smtClean="0">
                <a:solidFill>
                  <a:prstClr val="black"/>
                </a:solidFill>
                <a:latin typeface="Tw Cen MT Condensed Extra Bold" panose="020B0803020202020204" pitchFamily="34" charset="0"/>
              </a:rPr>
              <a:t>Several global climate summits over several decades</a:t>
            </a:r>
          </a:p>
          <a:p>
            <a:pPr algn="ctr">
              <a:spcAft>
                <a:spcPts val="1800"/>
              </a:spcAft>
              <a:defRPr/>
            </a:pPr>
            <a:r>
              <a:rPr lang="en-GB" sz="4000" smtClean="0">
                <a:solidFill>
                  <a:srgbClr val="000000"/>
                </a:solidFill>
                <a:latin typeface="Tw Cen MT Condensed Extra Bold" panose="020B0803020202020204" pitchFamily="34" charset="0"/>
                <a:cs typeface="Arial" panose="020B0604020202020204" pitchFamily="34" charset="0"/>
              </a:rPr>
              <a:t> </a:t>
            </a:r>
            <a:r>
              <a:rPr lang="en-GB" sz="4000">
                <a:solidFill>
                  <a:srgbClr val="000000"/>
                </a:solidFill>
                <a:latin typeface="Tw Cen MT Condensed Extra Bold" panose="020B0803020202020204" pitchFamily="34" charset="0"/>
                <a:cs typeface="Arial" panose="020B0604020202020204" pitchFamily="34" charset="0"/>
              </a:rPr>
              <a:t>• </a:t>
            </a:r>
            <a:r>
              <a:rPr lang="en-GB" sz="4000">
                <a:solidFill>
                  <a:srgbClr val="000000"/>
                </a:solidFill>
                <a:latin typeface="Tw Cen MT Condensed Extra Bold" panose="020B0803020202020204" pitchFamily="34" charset="0"/>
              </a:rPr>
              <a:t>Rio </a:t>
            </a:r>
            <a:r>
              <a:rPr lang="en-GB" sz="4000">
                <a:solidFill>
                  <a:srgbClr val="000000"/>
                </a:solidFill>
                <a:latin typeface="Tw Cen MT Condensed Extra Bold" panose="020B0803020202020204" pitchFamily="34" charset="0"/>
                <a:cs typeface="Arial" panose="020B0604020202020204" pitchFamily="34" charset="0"/>
              </a:rPr>
              <a:t>• </a:t>
            </a:r>
            <a:r>
              <a:rPr lang="en-GB" sz="4000" smtClean="0">
                <a:solidFill>
                  <a:srgbClr val="000000"/>
                </a:solidFill>
                <a:latin typeface="Tw Cen MT Condensed Extra Bold" panose="020B0803020202020204" pitchFamily="34" charset="0"/>
              </a:rPr>
              <a:t>Kyoto </a:t>
            </a:r>
            <a:r>
              <a:rPr lang="en-GB" sz="4000">
                <a:solidFill>
                  <a:srgbClr val="000000"/>
                </a:solidFill>
                <a:latin typeface="Tw Cen MT Condensed Extra Bold" panose="020B0803020202020204" pitchFamily="34" charset="0"/>
                <a:cs typeface="Arial" panose="020B0604020202020204" pitchFamily="34" charset="0"/>
              </a:rPr>
              <a:t>• </a:t>
            </a:r>
            <a:r>
              <a:rPr lang="en-GB" sz="4000" smtClean="0">
                <a:solidFill>
                  <a:srgbClr val="000000"/>
                </a:solidFill>
                <a:latin typeface="Tw Cen MT Condensed Extra Bold" panose="020B0803020202020204" pitchFamily="34" charset="0"/>
              </a:rPr>
              <a:t>Paris</a:t>
            </a:r>
            <a:endParaRPr lang="en-US" sz="4000">
              <a:solidFill>
                <a:prstClr val="black"/>
              </a:solidFill>
              <a:latin typeface="Tw Cen MT Condensed Extra Bold" panose="020B0803020202020204" pitchFamily="34" charset="0"/>
            </a:endParaRPr>
          </a:p>
        </p:txBody>
      </p:sp>
      <p:pic>
        <p:nvPicPr>
          <p:cNvPr id="7" name="Picture 6">
            <a:extLst>
              <a:ext uri="{FF2B5EF4-FFF2-40B4-BE49-F238E27FC236}">
                <a16:creationId xmlns:a16="http://schemas.microsoft.com/office/drawing/2014/main" id="{C8968D9E-5ABF-44FD-BF86-AA760AAA57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9827" y="5890583"/>
            <a:ext cx="2837406" cy="949570"/>
          </a:xfrm>
          <a:prstGeom prst="rect">
            <a:avLst/>
          </a:prstGeom>
        </p:spPr>
      </p:pic>
      <p:sp>
        <p:nvSpPr>
          <p:cNvPr id="11" name="Title 7"/>
          <p:cNvSpPr txBox="1">
            <a:spLocks/>
          </p:cNvSpPr>
          <p:nvPr/>
        </p:nvSpPr>
        <p:spPr>
          <a:xfrm>
            <a:off x="820788" y="0"/>
            <a:ext cx="10584425" cy="1089529"/>
          </a:xfrm>
          <a:prstGeom prst="rect">
            <a:avLst/>
          </a:prstGeom>
          <a:solidFill>
            <a:srgbClr val="9DC3E6"/>
          </a:solidFill>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3600" kern="1200">
                <a:solidFill>
                  <a:schemeClr val="tx1"/>
                </a:solidFill>
                <a:latin typeface="FUCXED CAPS"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mtClean="0">
                <a:solidFill>
                  <a:sysClr val="windowText" lastClr="000000"/>
                </a:solidFill>
                <a:latin typeface="Tw Cen MT Condensed Extra Bold"/>
              </a:rPr>
              <a:t>Because of the IPCC warnings t</a:t>
            </a:r>
            <a:r>
              <a:rPr kumimoji="0" lang="en-US" b="0" i="0" u="none" strike="noStrike" kern="1200" cap="none" spc="0" normalizeH="0" baseline="0" noProof="0" smtClean="0">
                <a:ln>
                  <a:noFill/>
                </a:ln>
                <a:solidFill>
                  <a:sysClr val="windowText" lastClr="000000"/>
                </a:solidFill>
                <a:effectLst/>
                <a:uLnTx/>
                <a:uFillTx/>
                <a:latin typeface="Tw Cen MT Condensed Extra Bold"/>
              </a:rPr>
              <a:t>here have been several attempts to get world agreement</a:t>
            </a:r>
            <a:r>
              <a:rPr kumimoji="0" lang="en-US" b="0" i="0" u="none" strike="noStrike" kern="1200" cap="none" spc="0" normalizeH="0" noProof="0" smtClean="0">
                <a:ln>
                  <a:noFill/>
                </a:ln>
                <a:solidFill>
                  <a:sysClr val="windowText" lastClr="000000"/>
                </a:solidFill>
                <a:effectLst/>
                <a:uLnTx/>
                <a:uFillTx/>
                <a:latin typeface="Tw Cen MT Condensed Extra Bold"/>
              </a:rPr>
              <a:t> to stop fossil fuel use</a:t>
            </a:r>
            <a:endParaRPr kumimoji="0" lang="en-US" b="0" i="0" u="none" strike="noStrike" kern="1200" cap="none" spc="0" normalizeH="0" baseline="0" noProof="0">
              <a:ln>
                <a:noFill/>
              </a:ln>
              <a:solidFill>
                <a:sysClr val="windowText" lastClr="000000"/>
              </a:solidFill>
              <a:effectLst/>
              <a:uLnTx/>
              <a:uFillTx/>
              <a:latin typeface="Tw Cen MT Condensed Extra Bold"/>
            </a:endParaRPr>
          </a:p>
        </p:txBody>
      </p:sp>
    </p:spTree>
    <p:extLst>
      <p:ext uri="{BB962C8B-B14F-4D97-AF65-F5344CB8AC3E}">
        <p14:creationId xmlns:p14="http://schemas.microsoft.com/office/powerpoint/2010/main" val="373030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3" name="Group 2"/>
          <p:cNvGrpSpPr/>
          <p:nvPr/>
        </p:nvGrpSpPr>
        <p:grpSpPr>
          <a:xfrm>
            <a:off x="1028700" y="2132072"/>
            <a:ext cx="10134600" cy="4130843"/>
            <a:chOff x="1028700" y="2132072"/>
            <a:chExt cx="10134600" cy="4130843"/>
          </a:xfrm>
        </p:grpSpPr>
        <p:pic>
          <p:nvPicPr>
            <p:cNvPr id="2" name="Picture 1"/>
            <p:cNvPicPr>
              <a:picLocks noChangeAspect="1"/>
            </p:cNvPicPr>
            <p:nvPr/>
          </p:nvPicPr>
          <p:blipFill>
            <a:blip r:embed="rId3"/>
            <a:stretch>
              <a:fillRect/>
            </a:stretch>
          </p:blipFill>
          <p:spPr>
            <a:xfrm>
              <a:off x="3646200" y="3808484"/>
              <a:ext cx="4899600" cy="2454431"/>
            </a:xfrm>
            <a:prstGeom prst="rect">
              <a:avLst/>
            </a:prstGeom>
          </p:spPr>
        </p:pic>
        <p:sp>
          <p:nvSpPr>
            <p:cNvPr id="14" name="TextBox 13"/>
            <p:cNvSpPr txBox="1"/>
            <p:nvPr/>
          </p:nvSpPr>
          <p:spPr>
            <a:xfrm>
              <a:off x="1028700" y="2132072"/>
              <a:ext cx="10134600" cy="646331"/>
            </a:xfrm>
            <a:prstGeom prst="rect">
              <a:avLst/>
            </a:prstGeom>
            <a:noFill/>
          </p:spPr>
          <p:txBody>
            <a:bodyPr wrap="square" rtlCol="0">
              <a:spAutoFit/>
            </a:bodyPr>
            <a:lstStyle/>
            <a:p>
              <a:pPr algn="ctr">
                <a:spcAft>
                  <a:spcPts val="600"/>
                </a:spcAft>
                <a:defRPr/>
              </a:pPr>
              <a:r>
                <a:rPr lang="en-GB" sz="3600" smtClean="0">
                  <a:solidFill>
                    <a:srgbClr val="000000"/>
                  </a:solidFill>
                  <a:latin typeface="Arial" panose="020B0604020202020204" pitchFamily="34" charset="0"/>
                  <a:cs typeface="Arial" panose="020B0604020202020204" pitchFamily="34" charset="0"/>
                </a:rPr>
                <a:t> </a:t>
              </a:r>
              <a:r>
                <a:rPr lang="en-GB" sz="3600">
                  <a:solidFill>
                    <a:srgbClr val="000000"/>
                  </a:solidFill>
                  <a:latin typeface="Arial" panose="020B0604020202020204" pitchFamily="34" charset="0"/>
                  <a:cs typeface="Arial" panose="020B0604020202020204" pitchFamily="34" charset="0"/>
                </a:rPr>
                <a:t>• </a:t>
              </a:r>
              <a:r>
                <a:rPr lang="en-GB" sz="3600" smtClean="0">
                  <a:solidFill>
                    <a:srgbClr val="000000"/>
                  </a:solidFill>
                </a:rPr>
                <a:t>Political </a:t>
              </a:r>
              <a:r>
                <a:rPr lang="en-GB" sz="3600">
                  <a:solidFill>
                    <a:srgbClr val="000000"/>
                  </a:solidFill>
                  <a:latin typeface="Arial" panose="020B0604020202020204" pitchFamily="34" charset="0"/>
                  <a:cs typeface="Arial" panose="020B0604020202020204" pitchFamily="34" charset="0"/>
                </a:rPr>
                <a:t>• </a:t>
              </a:r>
              <a:r>
                <a:rPr lang="en-GB" sz="3600" smtClean="0">
                  <a:solidFill>
                    <a:srgbClr val="000000"/>
                  </a:solidFill>
                </a:rPr>
                <a:t>Legal </a:t>
              </a:r>
              <a:r>
                <a:rPr lang="en-GB" sz="3600" smtClean="0">
                  <a:solidFill>
                    <a:srgbClr val="000000"/>
                  </a:solidFill>
                  <a:latin typeface="Arial" panose="020B0604020202020204" pitchFamily="34" charset="0"/>
                  <a:cs typeface="Arial" panose="020B0604020202020204" pitchFamily="34" charset="0"/>
                </a:rPr>
                <a:t>• </a:t>
              </a:r>
              <a:r>
                <a:rPr lang="en-GB" sz="3600" smtClean="0">
                  <a:solidFill>
                    <a:srgbClr val="000000"/>
                  </a:solidFill>
                </a:rPr>
                <a:t>Campaigning </a:t>
              </a:r>
              <a:r>
                <a:rPr lang="en-GB" sz="3600">
                  <a:solidFill>
                    <a:srgbClr val="000000"/>
                  </a:solidFill>
                  <a:latin typeface="Arial" panose="020B0604020202020204" pitchFamily="34" charset="0"/>
                  <a:cs typeface="Arial" panose="020B0604020202020204" pitchFamily="34" charset="0"/>
                </a:rPr>
                <a:t>• </a:t>
              </a:r>
              <a:r>
                <a:rPr lang="en-GB" sz="3600" smtClean="0">
                  <a:solidFill>
                    <a:srgbClr val="000000"/>
                  </a:solidFill>
                </a:rPr>
                <a:t>Individual action</a:t>
              </a:r>
              <a:endParaRPr lang="en-US" sz="3600">
                <a:solidFill>
                  <a:prstClr val="black"/>
                </a:solidFill>
              </a:endParaRPr>
            </a:p>
          </p:txBody>
        </p:sp>
      </p:grpSp>
      <p:sp>
        <p:nvSpPr>
          <p:cNvPr id="6" name="TextBox 5"/>
          <p:cNvSpPr txBox="1"/>
          <p:nvPr/>
        </p:nvSpPr>
        <p:spPr>
          <a:xfrm>
            <a:off x="0" y="144000"/>
            <a:ext cx="12191999" cy="646331"/>
          </a:xfrm>
          <a:prstGeom prst="rect">
            <a:avLst/>
          </a:prstGeom>
          <a:solidFill>
            <a:srgbClr val="C9E7A7"/>
          </a:solidFill>
        </p:spPr>
        <p:txBody>
          <a:bodyPr wrap="square" rtlCol="0">
            <a:spAutoFit/>
          </a:bodyPr>
          <a:lstStyle/>
          <a:p>
            <a:pPr algn="ctr">
              <a:spcAft>
                <a:spcPts val="1800"/>
              </a:spcAft>
              <a:defRPr/>
            </a:pPr>
            <a:r>
              <a:rPr lang="en-US" sz="3600" smtClean="0">
                <a:solidFill>
                  <a:prstClr val="black"/>
                </a:solidFill>
              </a:rPr>
              <a:t>People have also tried local action in individual countries</a:t>
            </a:r>
            <a:endParaRPr lang="en-US" sz="4400" smtClean="0">
              <a:solidFill>
                <a:prstClr val="black"/>
              </a:solidFill>
            </a:endParaRPr>
          </a:p>
        </p:txBody>
      </p:sp>
    </p:spTree>
    <p:extLst>
      <p:ext uri="{BB962C8B-B14F-4D97-AF65-F5344CB8AC3E}">
        <p14:creationId xmlns:p14="http://schemas.microsoft.com/office/powerpoint/2010/main" val="41730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24" y="0"/>
            <a:ext cx="12197648" cy="6864351"/>
          </a:xfrm>
          <a:prstGeom prst="rect">
            <a:avLst/>
          </a:prstGeom>
          <a:ln>
            <a:noFill/>
          </a:ln>
        </p:spPr>
      </p:pic>
      <p:pic>
        <p:nvPicPr>
          <p:cNvPr id="4" name="Picture 3"/>
          <p:cNvPicPr>
            <a:picLocks noChangeAspect="1"/>
          </p:cNvPicPr>
          <p:nvPr/>
        </p:nvPicPr>
        <p:blipFill>
          <a:blip r:embed="rId4"/>
          <a:stretch>
            <a:fillRect/>
          </a:stretch>
        </p:blipFill>
        <p:spPr>
          <a:xfrm>
            <a:off x="532623" y="1566602"/>
            <a:ext cx="11126753" cy="3724795"/>
          </a:xfrm>
          <a:prstGeom prst="rect">
            <a:avLst/>
          </a:prstGeom>
        </p:spPr>
      </p:pic>
      <p:grpSp>
        <p:nvGrpSpPr>
          <p:cNvPr id="5" name="Group 4"/>
          <p:cNvGrpSpPr/>
          <p:nvPr/>
        </p:nvGrpSpPr>
        <p:grpSpPr>
          <a:xfrm>
            <a:off x="6754889" y="1665750"/>
            <a:ext cx="5033552" cy="4113916"/>
            <a:chOff x="8768521" y="1712456"/>
            <a:chExt cx="5387228" cy="4402975"/>
          </a:xfrm>
        </p:grpSpPr>
        <p:sp>
          <p:nvSpPr>
            <p:cNvPr id="6" name="TextBox 5"/>
            <p:cNvSpPr txBox="1"/>
            <p:nvPr/>
          </p:nvSpPr>
          <p:spPr>
            <a:xfrm>
              <a:off x="8973064" y="5301008"/>
              <a:ext cx="486030" cy="276999"/>
            </a:xfrm>
            <a:prstGeom prst="rect">
              <a:avLst/>
            </a:prstGeom>
            <a:noFill/>
          </p:spPr>
          <p:txBody>
            <a:bodyPr wrap="none" rtlCol="0">
              <a:spAutoFit/>
            </a:bodyPr>
            <a:lstStyle/>
            <a:p>
              <a:r>
                <a:rPr lang="en-US" sz="1200" smtClean="0"/>
                <a:t>1800</a:t>
              </a:r>
              <a:endParaRPr lang="en-US" sz="1200"/>
            </a:p>
          </p:txBody>
        </p:sp>
        <p:sp>
          <p:nvSpPr>
            <p:cNvPr id="7" name="TextBox 6"/>
            <p:cNvSpPr txBox="1"/>
            <p:nvPr/>
          </p:nvSpPr>
          <p:spPr>
            <a:xfrm>
              <a:off x="9147807" y="5786028"/>
              <a:ext cx="5007942" cy="329403"/>
            </a:xfrm>
            <a:prstGeom prst="rect">
              <a:avLst/>
            </a:prstGeom>
            <a:noFill/>
          </p:spPr>
          <p:txBody>
            <a:bodyPr wrap="none" rtlCol="0">
              <a:spAutoFit/>
            </a:bodyPr>
            <a:lstStyle/>
            <a:p>
              <a:r>
                <a:rPr lang="en-US" sz="1400" smtClean="0"/>
                <a:t>Adapted from: https</a:t>
              </a:r>
              <a:r>
                <a:rPr lang="en-US" sz="1400"/>
                <a:t>://www.esrl.noaa.gov/gmd/ccgg/aggi.html</a:t>
              </a:r>
            </a:p>
          </p:txBody>
        </p:sp>
        <p:sp>
          <p:nvSpPr>
            <p:cNvPr id="8" name="TextBox 7"/>
            <p:cNvSpPr txBox="1"/>
            <p:nvPr/>
          </p:nvSpPr>
          <p:spPr>
            <a:xfrm>
              <a:off x="9955045" y="5301008"/>
              <a:ext cx="486030" cy="276999"/>
            </a:xfrm>
            <a:prstGeom prst="rect">
              <a:avLst/>
            </a:prstGeom>
            <a:noFill/>
          </p:spPr>
          <p:txBody>
            <a:bodyPr wrap="none" rtlCol="0">
              <a:spAutoFit/>
            </a:bodyPr>
            <a:lstStyle/>
            <a:p>
              <a:r>
                <a:rPr lang="en-US" sz="1200" smtClean="0"/>
                <a:t>1850</a:t>
              </a:r>
              <a:endParaRPr lang="en-US" sz="1200"/>
            </a:p>
          </p:txBody>
        </p:sp>
        <p:sp>
          <p:nvSpPr>
            <p:cNvPr id="9" name="TextBox 8"/>
            <p:cNvSpPr txBox="1"/>
            <p:nvPr/>
          </p:nvSpPr>
          <p:spPr>
            <a:xfrm>
              <a:off x="11098045" y="5301008"/>
              <a:ext cx="486030" cy="276999"/>
            </a:xfrm>
            <a:prstGeom prst="rect">
              <a:avLst/>
            </a:prstGeom>
            <a:noFill/>
          </p:spPr>
          <p:txBody>
            <a:bodyPr wrap="none" rtlCol="0">
              <a:spAutoFit/>
            </a:bodyPr>
            <a:lstStyle/>
            <a:p>
              <a:r>
                <a:rPr lang="en-US" sz="1200" smtClean="0"/>
                <a:t>1900</a:t>
              </a:r>
              <a:endParaRPr lang="en-US" sz="1200"/>
            </a:p>
          </p:txBody>
        </p:sp>
        <p:sp>
          <p:nvSpPr>
            <p:cNvPr id="10" name="TextBox 9"/>
            <p:cNvSpPr txBox="1"/>
            <p:nvPr/>
          </p:nvSpPr>
          <p:spPr>
            <a:xfrm>
              <a:off x="12218121" y="5301008"/>
              <a:ext cx="486030" cy="276999"/>
            </a:xfrm>
            <a:prstGeom prst="rect">
              <a:avLst/>
            </a:prstGeom>
            <a:noFill/>
          </p:spPr>
          <p:txBody>
            <a:bodyPr wrap="none" rtlCol="0">
              <a:spAutoFit/>
            </a:bodyPr>
            <a:lstStyle/>
            <a:p>
              <a:r>
                <a:rPr lang="en-US" sz="1200" smtClean="0"/>
                <a:t>1950</a:t>
              </a:r>
              <a:endParaRPr lang="en-US" sz="1200"/>
            </a:p>
          </p:txBody>
        </p:sp>
        <p:sp>
          <p:nvSpPr>
            <p:cNvPr id="11" name="TextBox 10"/>
            <p:cNvSpPr txBox="1"/>
            <p:nvPr/>
          </p:nvSpPr>
          <p:spPr>
            <a:xfrm>
              <a:off x="13341801" y="5301008"/>
              <a:ext cx="486030" cy="276999"/>
            </a:xfrm>
            <a:prstGeom prst="rect">
              <a:avLst/>
            </a:prstGeom>
            <a:noFill/>
          </p:spPr>
          <p:txBody>
            <a:bodyPr wrap="none" rtlCol="0">
              <a:spAutoFit/>
            </a:bodyPr>
            <a:lstStyle/>
            <a:p>
              <a:r>
                <a:rPr lang="en-US" sz="1200" smtClean="0"/>
                <a:t>2000</a:t>
              </a:r>
              <a:endParaRPr lang="en-US" sz="1200"/>
            </a:p>
          </p:txBody>
        </p:sp>
        <p:sp>
          <p:nvSpPr>
            <p:cNvPr id="12" name="TextBox 11"/>
            <p:cNvSpPr txBox="1"/>
            <p:nvPr/>
          </p:nvSpPr>
          <p:spPr>
            <a:xfrm>
              <a:off x="9328719" y="2073963"/>
              <a:ext cx="2012341" cy="1416429"/>
            </a:xfrm>
            <a:prstGeom prst="rect">
              <a:avLst/>
            </a:prstGeom>
            <a:noFill/>
          </p:spPr>
          <p:txBody>
            <a:bodyPr wrap="square" rtlCol="0">
              <a:spAutoFit/>
            </a:bodyPr>
            <a:lstStyle/>
            <a:p>
              <a:r>
                <a:rPr lang="en-US" sz="2000" smtClean="0">
                  <a:solidFill>
                    <a:srgbClr val="00ABB7"/>
                  </a:solidFill>
                </a:rPr>
                <a:t>Annual atmospheric greenhouse gas index</a:t>
              </a:r>
              <a:endParaRPr lang="en-US" sz="2000">
                <a:solidFill>
                  <a:srgbClr val="00ABB7"/>
                </a:solidFill>
              </a:endParaRPr>
            </a:p>
          </p:txBody>
        </p:sp>
        <p:sp>
          <p:nvSpPr>
            <p:cNvPr id="13" name="TextBox 12"/>
            <p:cNvSpPr txBox="1"/>
            <p:nvPr/>
          </p:nvSpPr>
          <p:spPr>
            <a:xfrm>
              <a:off x="8768521" y="4692732"/>
              <a:ext cx="409086" cy="307777"/>
            </a:xfrm>
            <a:prstGeom prst="rect">
              <a:avLst/>
            </a:prstGeom>
            <a:noFill/>
          </p:spPr>
          <p:txBody>
            <a:bodyPr wrap="none" rtlCol="0">
              <a:spAutoFit/>
            </a:bodyPr>
            <a:lstStyle/>
            <a:p>
              <a:r>
                <a:rPr lang="en-US" sz="1400" smtClean="0"/>
                <a:t>0.2</a:t>
              </a:r>
              <a:endParaRPr lang="en-US" sz="1400"/>
            </a:p>
          </p:txBody>
        </p:sp>
        <p:sp>
          <p:nvSpPr>
            <p:cNvPr id="14" name="TextBox 13"/>
            <p:cNvSpPr txBox="1"/>
            <p:nvPr/>
          </p:nvSpPr>
          <p:spPr>
            <a:xfrm>
              <a:off x="8768521" y="5131234"/>
              <a:ext cx="272832" cy="307777"/>
            </a:xfrm>
            <a:prstGeom prst="rect">
              <a:avLst/>
            </a:prstGeom>
            <a:noFill/>
          </p:spPr>
          <p:txBody>
            <a:bodyPr wrap="none" rtlCol="0">
              <a:spAutoFit/>
            </a:bodyPr>
            <a:lstStyle/>
            <a:p>
              <a:r>
                <a:rPr lang="en-US" sz="1400" smtClean="0"/>
                <a:t>0</a:t>
              </a:r>
              <a:endParaRPr lang="en-US" sz="1400"/>
            </a:p>
          </p:txBody>
        </p:sp>
        <p:sp>
          <p:nvSpPr>
            <p:cNvPr id="15" name="TextBox 14"/>
            <p:cNvSpPr txBox="1"/>
            <p:nvPr/>
          </p:nvSpPr>
          <p:spPr>
            <a:xfrm>
              <a:off x="8768521" y="4255815"/>
              <a:ext cx="409086" cy="307777"/>
            </a:xfrm>
            <a:prstGeom prst="rect">
              <a:avLst/>
            </a:prstGeom>
            <a:noFill/>
          </p:spPr>
          <p:txBody>
            <a:bodyPr wrap="none" rtlCol="0">
              <a:spAutoFit/>
            </a:bodyPr>
            <a:lstStyle/>
            <a:p>
              <a:r>
                <a:rPr lang="en-US" sz="1400" smtClean="0"/>
                <a:t>0.4</a:t>
              </a:r>
              <a:endParaRPr lang="en-US" sz="1400"/>
            </a:p>
          </p:txBody>
        </p:sp>
        <p:sp>
          <p:nvSpPr>
            <p:cNvPr id="16" name="TextBox 15"/>
            <p:cNvSpPr txBox="1"/>
            <p:nvPr/>
          </p:nvSpPr>
          <p:spPr>
            <a:xfrm>
              <a:off x="8768521" y="3825557"/>
              <a:ext cx="409086" cy="307777"/>
            </a:xfrm>
            <a:prstGeom prst="rect">
              <a:avLst/>
            </a:prstGeom>
            <a:noFill/>
          </p:spPr>
          <p:txBody>
            <a:bodyPr wrap="none" rtlCol="0">
              <a:spAutoFit/>
            </a:bodyPr>
            <a:lstStyle/>
            <a:p>
              <a:r>
                <a:rPr lang="en-US" sz="1400" smtClean="0"/>
                <a:t>0.6</a:t>
              </a:r>
              <a:endParaRPr lang="en-US" sz="1400"/>
            </a:p>
          </p:txBody>
        </p:sp>
        <p:sp>
          <p:nvSpPr>
            <p:cNvPr id="17" name="TextBox 16"/>
            <p:cNvSpPr txBox="1"/>
            <p:nvPr/>
          </p:nvSpPr>
          <p:spPr>
            <a:xfrm>
              <a:off x="8768521" y="3397402"/>
              <a:ext cx="409086" cy="307777"/>
            </a:xfrm>
            <a:prstGeom prst="rect">
              <a:avLst/>
            </a:prstGeom>
            <a:noFill/>
          </p:spPr>
          <p:txBody>
            <a:bodyPr wrap="none" rtlCol="0">
              <a:spAutoFit/>
            </a:bodyPr>
            <a:lstStyle/>
            <a:p>
              <a:r>
                <a:rPr lang="en-US" sz="1400" smtClean="0"/>
                <a:t>0.8</a:t>
              </a:r>
              <a:endParaRPr lang="en-US" sz="1400"/>
            </a:p>
          </p:txBody>
        </p:sp>
        <p:sp>
          <p:nvSpPr>
            <p:cNvPr id="18" name="TextBox 17"/>
            <p:cNvSpPr txBox="1"/>
            <p:nvPr/>
          </p:nvSpPr>
          <p:spPr>
            <a:xfrm>
              <a:off x="8768521" y="2968105"/>
              <a:ext cx="409086" cy="307777"/>
            </a:xfrm>
            <a:prstGeom prst="rect">
              <a:avLst/>
            </a:prstGeom>
            <a:noFill/>
          </p:spPr>
          <p:txBody>
            <a:bodyPr wrap="none" rtlCol="0">
              <a:spAutoFit/>
            </a:bodyPr>
            <a:lstStyle/>
            <a:p>
              <a:r>
                <a:rPr lang="en-US" sz="1400" smtClean="0"/>
                <a:t>1.0</a:t>
              </a:r>
              <a:endParaRPr lang="en-US" sz="1400"/>
            </a:p>
          </p:txBody>
        </p:sp>
        <p:sp>
          <p:nvSpPr>
            <p:cNvPr id="19" name="TextBox 18"/>
            <p:cNvSpPr txBox="1"/>
            <p:nvPr/>
          </p:nvSpPr>
          <p:spPr>
            <a:xfrm>
              <a:off x="8768521" y="2542597"/>
              <a:ext cx="409086" cy="307777"/>
            </a:xfrm>
            <a:prstGeom prst="rect">
              <a:avLst/>
            </a:prstGeom>
            <a:noFill/>
          </p:spPr>
          <p:txBody>
            <a:bodyPr wrap="none" rtlCol="0">
              <a:spAutoFit/>
            </a:bodyPr>
            <a:lstStyle/>
            <a:p>
              <a:r>
                <a:rPr lang="en-US" sz="1400" smtClean="0"/>
                <a:t>1.2</a:t>
              </a:r>
              <a:endParaRPr lang="en-US" sz="1400"/>
            </a:p>
          </p:txBody>
        </p:sp>
        <p:sp>
          <p:nvSpPr>
            <p:cNvPr id="20" name="TextBox 19"/>
            <p:cNvSpPr txBox="1"/>
            <p:nvPr/>
          </p:nvSpPr>
          <p:spPr>
            <a:xfrm>
              <a:off x="8768521" y="2127740"/>
              <a:ext cx="409086" cy="307777"/>
            </a:xfrm>
            <a:prstGeom prst="rect">
              <a:avLst/>
            </a:prstGeom>
            <a:noFill/>
          </p:spPr>
          <p:txBody>
            <a:bodyPr wrap="none" rtlCol="0">
              <a:spAutoFit/>
            </a:bodyPr>
            <a:lstStyle/>
            <a:p>
              <a:r>
                <a:rPr lang="en-US" sz="1400" smtClean="0"/>
                <a:t>1.4</a:t>
              </a:r>
              <a:endParaRPr lang="en-US" sz="1400"/>
            </a:p>
          </p:txBody>
        </p:sp>
        <p:sp>
          <p:nvSpPr>
            <p:cNvPr id="21" name="TextBox 20"/>
            <p:cNvSpPr txBox="1"/>
            <p:nvPr/>
          </p:nvSpPr>
          <p:spPr>
            <a:xfrm>
              <a:off x="8768521" y="1712456"/>
              <a:ext cx="409086" cy="307777"/>
            </a:xfrm>
            <a:prstGeom prst="rect">
              <a:avLst/>
            </a:prstGeom>
            <a:noFill/>
          </p:spPr>
          <p:txBody>
            <a:bodyPr wrap="none" rtlCol="0">
              <a:spAutoFit/>
            </a:bodyPr>
            <a:lstStyle/>
            <a:p>
              <a:r>
                <a:rPr lang="en-US" sz="1400" smtClean="0"/>
                <a:t>1.6</a:t>
              </a:r>
              <a:endParaRPr lang="en-US" sz="1400"/>
            </a:p>
          </p:txBody>
        </p:sp>
      </p:grpSp>
      <p:sp>
        <p:nvSpPr>
          <p:cNvPr id="22" name="TextBox 21"/>
          <p:cNvSpPr txBox="1"/>
          <p:nvPr/>
        </p:nvSpPr>
        <p:spPr>
          <a:xfrm>
            <a:off x="1729472" y="144000"/>
            <a:ext cx="8737545" cy="646331"/>
          </a:xfrm>
          <a:prstGeom prst="rect">
            <a:avLst/>
          </a:prstGeom>
          <a:noFill/>
        </p:spPr>
        <p:txBody>
          <a:bodyPr wrap="square" rtlCol="0">
            <a:spAutoFit/>
          </a:bodyPr>
          <a:lstStyle/>
          <a:p>
            <a:pPr algn="ctr">
              <a:spcAft>
                <a:spcPts val="1800"/>
              </a:spcAft>
              <a:defRPr/>
            </a:pPr>
            <a:r>
              <a:rPr lang="en-US" sz="3600" smtClean="0">
                <a:solidFill>
                  <a:prstClr val="black"/>
                </a:solidFill>
              </a:rPr>
              <a:t>Sadly, none of it has worked</a:t>
            </a:r>
            <a:endParaRPr lang="en-US" sz="4400" smtClean="0">
              <a:solidFill>
                <a:prstClr val="black"/>
              </a:solidFill>
            </a:endParaRPr>
          </a:p>
        </p:txBody>
      </p:sp>
    </p:spTree>
    <p:extLst>
      <p:ext uri="{BB962C8B-B14F-4D97-AF65-F5344CB8AC3E}">
        <p14:creationId xmlns:p14="http://schemas.microsoft.com/office/powerpoint/2010/main" val="2375719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2828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4" y="0"/>
            <a:ext cx="12197648" cy="6864351"/>
          </a:xfrm>
          <a:prstGeom prst="rect">
            <a:avLst/>
          </a:prstGeom>
          <a:ln>
            <a:noFill/>
          </a:ln>
        </p:spPr>
      </p:pic>
      <p:sp>
        <p:nvSpPr>
          <p:cNvPr id="2" name="TextBox 1"/>
          <p:cNvSpPr txBox="1"/>
          <p:nvPr/>
        </p:nvSpPr>
        <p:spPr>
          <a:xfrm>
            <a:off x="1729472" y="144000"/>
            <a:ext cx="8737545" cy="646331"/>
          </a:xfrm>
          <a:prstGeom prst="rect">
            <a:avLst/>
          </a:prstGeom>
          <a:noFill/>
        </p:spPr>
        <p:txBody>
          <a:bodyPr wrap="square" rtlCol="0">
            <a:spAutoFit/>
          </a:bodyPr>
          <a:lstStyle/>
          <a:p>
            <a:pPr algn="ctr">
              <a:spcAft>
                <a:spcPts val="1800"/>
              </a:spcAft>
              <a:defRPr/>
            </a:pPr>
            <a:r>
              <a:rPr lang="en-US" sz="3600" smtClean="0">
                <a:solidFill>
                  <a:prstClr val="black"/>
                </a:solidFill>
              </a:rPr>
              <a:t>Why hasn’t anything worked?</a:t>
            </a:r>
            <a:endParaRPr lang="en-US" sz="4400" smtClean="0">
              <a:solidFill>
                <a:prstClr val="black"/>
              </a:solidFill>
            </a:endParaRPr>
          </a:p>
        </p:txBody>
      </p:sp>
      <p:grpSp>
        <p:nvGrpSpPr>
          <p:cNvPr id="8" name="Group 7"/>
          <p:cNvGrpSpPr/>
          <p:nvPr/>
        </p:nvGrpSpPr>
        <p:grpSpPr>
          <a:xfrm>
            <a:off x="631653" y="1583433"/>
            <a:ext cx="10928693" cy="4811036"/>
            <a:chOff x="631653" y="1583433"/>
            <a:chExt cx="10928693" cy="4811036"/>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88069" y="1583433"/>
              <a:ext cx="2407551" cy="158559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365423" y="2226066"/>
              <a:ext cx="3625306" cy="121447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184610" y="2376233"/>
              <a:ext cx="2799282" cy="2886942"/>
            </a:xfrm>
            <a:prstGeom prst="rect">
              <a:avLst/>
            </a:prstGeom>
          </p:spPr>
        </p:pic>
        <p:sp>
          <p:nvSpPr>
            <p:cNvPr id="7" name="TextBox 6"/>
            <p:cNvSpPr txBox="1"/>
            <p:nvPr/>
          </p:nvSpPr>
          <p:spPr>
            <a:xfrm>
              <a:off x="631653" y="5809694"/>
              <a:ext cx="10928693" cy="584775"/>
            </a:xfrm>
            <a:prstGeom prst="rect">
              <a:avLst/>
            </a:prstGeom>
            <a:noFill/>
          </p:spPr>
          <p:txBody>
            <a:bodyPr wrap="square" rtlCol="0">
              <a:spAutoFit/>
            </a:bodyPr>
            <a:lstStyle/>
            <a:p>
              <a:pPr algn="ctr">
                <a:spcAft>
                  <a:spcPts val="1800"/>
                </a:spcAft>
                <a:defRPr/>
              </a:pPr>
              <a:r>
                <a:rPr lang="en-US" sz="3200" smtClean="0">
                  <a:solidFill>
                    <a:prstClr val="black"/>
                  </a:solidFill>
                </a:rPr>
                <a:t>One problem is our fossil fuel economy, which is how we run our lives</a:t>
              </a:r>
              <a:endParaRPr lang="en-US" sz="4000" smtClean="0">
                <a:solidFill>
                  <a:prstClr val="black"/>
                </a:solidFill>
              </a:endParaRPr>
            </a:p>
          </p:txBody>
        </p:sp>
      </p:grpSp>
    </p:spTree>
    <p:extLst>
      <p:ext uri="{BB962C8B-B14F-4D97-AF65-F5344CB8AC3E}">
        <p14:creationId xmlns:p14="http://schemas.microsoft.com/office/powerpoint/2010/main" val="1362286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729472" y="144000"/>
            <a:ext cx="8737545" cy="646331"/>
          </a:xfrm>
          <a:prstGeom prst="rect">
            <a:avLst/>
          </a:prstGeom>
          <a:solidFill>
            <a:schemeClr val="bg1"/>
          </a:solidFill>
        </p:spPr>
        <p:txBody>
          <a:bodyPr wrap="square" rtlCol="0">
            <a:spAutoFit/>
          </a:bodyPr>
          <a:lstStyle/>
          <a:p>
            <a:pPr algn="ctr">
              <a:spcAft>
                <a:spcPts val="1800"/>
              </a:spcAft>
              <a:defRPr/>
            </a:pPr>
            <a:r>
              <a:rPr lang="en-US" sz="3600" smtClean="0">
                <a:solidFill>
                  <a:prstClr val="black"/>
                </a:solidFill>
              </a:rPr>
              <a:t>Why hasn’t anything worked?</a:t>
            </a:r>
            <a:endParaRPr lang="en-US" sz="4400" smtClean="0">
              <a:solidFill>
                <a:prstClr val="black"/>
              </a:solidFill>
            </a:endParaRPr>
          </a:p>
        </p:txBody>
      </p:sp>
      <p:sp>
        <p:nvSpPr>
          <p:cNvPr id="5" name="TextBox 4"/>
          <p:cNvSpPr txBox="1"/>
          <p:nvPr/>
        </p:nvSpPr>
        <p:spPr>
          <a:xfrm>
            <a:off x="1550181" y="5521173"/>
            <a:ext cx="9113337" cy="1077218"/>
          </a:xfrm>
          <a:prstGeom prst="rect">
            <a:avLst/>
          </a:prstGeom>
          <a:solidFill>
            <a:srgbClr val="FFFFFF">
              <a:alpha val="69020"/>
            </a:srgbClr>
          </a:solidFill>
        </p:spPr>
        <p:txBody>
          <a:bodyPr wrap="square" rtlCol="0">
            <a:spAutoFit/>
          </a:bodyPr>
          <a:lstStyle/>
          <a:p>
            <a:pPr algn="ctr">
              <a:spcAft>
                <a:spcPts val="1800"/>
              </a:spcAft>
              <a:defRPr/>
            </a:pPr>
            <a:r>
              <a:rPr lang="en-US" sz="3200" smtClean="0">
                <a:solidFill>
                  <a:prstClr val="black"/>
                </a:solidFill>
              </a:rPr>
              <a:t>Another problem is that governments know that people may be angry if fossil fuels are made unavailable</a:t>
            </a:r>
            <a:endParaRPr lang="en-US" sz="4000" smtClean="0">
              <a:solidFill>
                <a:prstClr val="black"/>
              </a:solidFill>
            </a:endParaRPr>
          </a:p>
        </p:txBody>
      </p:sp>
    </p:spTree>
    <p:extLst>
      <p:ext uri="{BB962C8B-B14F-4D97-AF65-F5344CB8AC3E}">
        <p14:creationId xmlns:p14="http://schemas.microsoft.com/office/powerpoint/2010/main" val="2549479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3091" b="363"/>
          <a:stretch/>
        </p:blipFill>
        <p:spPr>
          <a:xfrm>
            <a:off x="0" y="0"/>
            <a:ext cx="12167420" cy="7020232"/>
          </a:xfrm>
          <a:prstGeom prst="rect">
            <a:avLst/>
          </a:prstGeom>
        </p:spPr>
      </p:pic>
      <p:sp>
        <p:nvSpPr>
          <p:cNvPr id="5" name="TextBox 4"/>
          <p:cNvSpPr txBox="1"/>
          <p:nvPr/>
        </p:nvSpPr>
        <p:spPr>
          <a:xfrm>
            <a:off x="1729472" y="144000"/>
            <a:ext cx="8737545" cy="646331"/>
          </a:xfrm>
          <a:prstGeom prst="rect">
            <a:avLst/>
          </a:prstGeom>
          <a:solidFill>
            <a:schemeClr val="bg1"/>
          </a:solidFill>
        </p:spPr>
        <p:txBody>
          <a:bodyPr wrap="square" rtlCol="0">
            <a:spAutoFit/>
          </a:bodyPr>
          <a:lstStyle/>
          <a:p>
            <a:pPr algn="ctr">
              <a:spcAft>
                <a:spcPts val="1800"/>
              </a:spcAft>
              <a:defRPr/>
            </a:pPr>
            <a:r>
              <a:rPr lang="en-US" sz="3600" smtClean="0">
                <a:solidFill>
                  <a:prstClr val="black"/>
                </a:solidFill>
              </a:rPr>
              <a:t>Why hasn’t anything worked?</a:t>
            </a:r>
            <a:endParaRPr lang="en-US" sz="4400" smtClean="0">
              <a:solidFill>
                <a:prstClr val="black"/>
              </a:solidFill>
            </a:endParaRPr>
          </a:p>
        </p:txBody>
      </p:sp>
      <p:sp>
        <p:nvSpPr>
          <p:cNvPr id="3" name="Title 2"/>
          <p:cNvSpPr>
            <a:spLocks noGrp="1"/>
          </p:cNvSpPr>
          <p:nvPr>
            <p:ph type="title"/>
          </p:nvPr>
        </p:nvSpPr>
        <p:spPr>
          <a:xfrm>
            <a:off x="588304" y="5217980"/>
            <a:ext cx="10976987" cy="1421928"/>
          </a:xfrm>
          <a:solidFill>
            <a:srgbClr val="FFFFFF">
              <a:alpha val="72157"/>
            </a:srgbClr>
          </a:solidFill>
        </p:spPr>
        <p:txBody>
          <a:bodyPr/>
          <a:lstStyle/>
          <a:p>
            <a:r>
              <a:rPr lang="en-US" sz="3200" smtClean="0"/>
              <a:t>Fossil fuel companies, like tobacco companies before them, have promoted their products, hidden the truth about their harms and paid governments to support them</a:t>
            </a:r>
            <a:endParaRPr lang="en-US" sz="3200"/>
          </a:p>
        </p:txBody>
      </p:sp>
      <p:grpSp>
        <p:nvGrpSpPr>
          <p:cNvPr id="6" name="Group 5"/>
          <p:cNvGrpSpPr/>
          <p:nvPr/>
        </p:nvGrpSpPr>
        <p:grpSpPr>
          <a:xfrm>
            <a:off x="0" y="933855"/>
            <a:ext cx="12167420" cy="6084962"/>
            <a:chOff x="-226507" y="955799"/>
            <a:chExt cx="12167420" cy="6084962"/>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1561" b="30931"/>
            <a:stretch/>
          </p:blipFill>
          <p:spPr>
            <a:xfrm>
              <a:off x="-226507" y="3572435"/>
              <a:ext cx="12167420" cy="3468326"/>
            </a:xfrm>
            <a:prstGeom prst="rect">
              <a:avLst/>
            </a:prstGeom>
          </p:spPr>
        </p:pic>
        <p:pic>
          <p:nvPicPr>
            <p:cNvPr id="4" name="Picture 3"/>
            <p:cNvPicPr>
              <a:picLocks noChangeAspect="1"/>
            </p:cNvPicPr>
            <p:nvPr/>
          </p:nvPicPr>
          <p:blipFill rotWithShape="1">
            <a:blip r:embed="rId6"/>
            <a:srcRect t="14664" b="15194"/>
            <a:stretch/>
          </p:blipFill>
          <p:spPr>
            <a:xfrm>
              <a:off x="1672328" y="955799"/>
              <a:ext cx="8355926" cy="2821021"/>
            </a:xfrm>
            <a:prstGeom prst="rect">
              <a:avLst/>
            </a:prstGeom>
          </p:spPr>
        </p:pic>
      </p:grpSp>
    </p:spTree>
    <p:extLst>
      <p:ext uri="{BB962C8B-B14F-4D97-AF65-F5344CB8AC3E}">
        <p14:creationId xmlns:p14="http://schemas.microsoft.com/office/powerpoint/2010/main" val="4129727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54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34" y="2452688"/>
            <a:ext cx="3954385" cy="3460087"/>
          </a:xfrm>
          <a:prstGeom prst="rect">
            <a:avLst/>
          </a:prstGeom>
        </p:spPr>
      </p:pic>
      <p:sp>
        <p:nvSpPr>
          <p:cNvPr id="10" name="TextBox 9"/>
          <p:cNvSpPr txBox="1"/>
          <p:nvPr/>
        </p:nvSpPr>
        <p:spPr>
          <a:xfrm>
            <a:off x="3935413" y="1387240"/>
            <a:ext cx="7450309" cy="4832092"/>
          </a:xfrm>
          <a:prstGeom prst="rect">
            <a:avLst/>
          </a:prstGeom>
          <a:noFill/>
        </p:spPr>
        <p:txBody>
          <a:bodyPr wrap="none" rtlCol="0">
            <a:spAutoFit/>
          </a:bodyPr>
          <a:lstStyle/>
          <a:p>
            <a:pPr algn="r">
              <a:spcAft>
                <a:spcPts val="2400"/>
              </a:spcAft>
              <a:defRPr/>
            </a:pPr>
            <a:r>
              <a:rPr lang="en-US" sz="8000" dirty="0" smtClean="0">
                <a:solidFill>
                  <a:prstClr val="black"/>
                </a:solidFill>
                <a:latin typeface="FUCXED CAPS" pitchFamily="50" charset="0"/>
              </a:rPr>
              <a:t>WE NEED A</a:t>
            </a:r>
            <a:r>
              <a:rPr lang="en-US" sz="8800" dirty="0" smtClean="0">
                <a:solidFill>
                  <a:prstClr val="black"/>
                </a:solidFill>
                <a:latin typeface="FUCXED CAPS" pitchFamily="50" charset="0"/>
              </a:rPr>
              <a:t> </a:t>
            </a:r>
          </a:p>
          <a:p>
            <a:pPr algn="r">
              <a:lnSpc>
                <a:spcPts val="12000"/>
              </a:lnSpc>
              <a:defRPr/>
            </a:pPr>
            <a:r>
              <a:rPr lang="en-US" sz="11500" dirty="0" smtClean="0">
                <a:solidFill>
                  <a:prstClr val="black"/>
                </a:solidFill>
                <a:latin typeface="FUCXED CAPS" pitchFamily="50" charset="0"/>
              </a:rPr>
              <a:t>NEW </a:t>
            </a:r>
          </a:p>
          <a:p>
            <a:pPr algn="ctr">
              <a:lnSpc>
                <a:spcPts val="12000"/>
              </a:lnSpc>
              <a:defRPr/>
            </a:pPr>
            <a:r>
              <a:rPr lang="en-US" sz="11500" dirty="0" smtClean="0">
                <a:solidFill>
                  <a:prstClr val="black"/>
                </a:solidFill>
                <a:latin typeface="FUCXED CAPS" pitchFamily="50" charset="0"/>
              </a:rPr>
              <a:t>APPROACH</a:t>
            </a:r>
            <a:endParaRPr lang="en-US" sz="3200" dirty="0">
              <a:solidFill>
                <a:prstClr val="black"/>
              </a:solidFill>
              <a:latin typeface="FUCXED CAPS" pitchFamily="50" charset="0"/>
            </a:endParaRPr>
          </a:p>
        </p:txBody>
      </p:sp>
      <p:pic>
        <p:nvPicPr>
          <p:cNvPr id="3" name="Picture 2"/>
          <p:cNvPicPr>
            <a:picLocks noChangeAspect="1"/>
          </p:cNvPicPr>
          <p:nvPr/>
        </p:nvPicPr>
        <p:blipFill>
          <a:blip r:embed="rId4"/>
          <a:stretch>
            <a:fillRect/>
          </a:stretch>
        </p:blipFill>
        <p:spPr>
          <a:xfrm>
            <a:off x="3388470" y="912455"/>
            <a:ext cx="1952898" cy="145752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45463" y="437670"/>
            <a:ext cx="2837406" cy="949570"/>
          </a:xfrm>
          <a:prstGeom prst="rect">
            <a:avLst/>
          </a:prstGeom>
        </p:spPr>
      </p:pic>
    </p:spTree>
    <p:extLst>
      <p:ext uri="{BB962C8B-B14F-4D97-AF65-F5344CB8AC3E}">
        <p14:creationId xmlns:p14="http://schemas.microsoft.com/office/powerpoint/2010/main" val="142639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24" y="0"/>
            <a:ext cx="12197648" cy="6864351"/>
          </a:xfrm>
          <a:prstGeom prst="rect">
            <a:avLst/>
          </a:prstGeom>
          <a:ln>
            <a:noFill/>
          </a:ln>
        </p:spPr>
      </p:pic>
      <p:pic>
        <p:nvPicPr>
          <p:cNvPr id="3" name="Picture 2"/>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781188" y="2246025"/>
            <a:ext cx="3487001" cy="2324100"/>
          </a:xfrm>
          <a:prstGeom prst="rect">
            <a:avLst/>
          </a:prstGeom>
        </p:spPr>
      </p:pic>
      <p:pic>
        <p:nvPicPr>
          <p:cNvPr id="7" name="Picture 6" descr="A crowd of people standing in front of a building&#10;&#10;Description automatically generated">
            <a:extLst>
              <a:ext uri="{FF2B5EF4-FFF2-40B4-BE49-F238E27FC236}">
                <a16:creationId xmlns:a16="http://schemas.microsoft.com/office/drawing/2014/main" id="{71745753-B73D-44C7-BFE1-BD9776DE6B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3214" y="1002060"/>
            <a:ext cx="4715473" cy="2650591"/>
          </a:xfrm>
          <a:prstGeom prst="rect">
            <a:avLst/>
          </a:prstGeom>
        </p:spPr>
      </p:pic>
      <p:pic>
        <p:nvPicPr>
          <p:cNvPr id="4"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47206" y="3999555"/>
            <a:ext cx="4610100" cy="2748266"/>
          </a:xfrm>
          <a:prstGeom prst="rect">
            <a:avLst/>
          </a:prstGeom>
        </p:spPr>
      </p:pic>
      <p:sp>
        <p:nvSpPr>
          <p:cNvPr id="8" name="Title 7"/>
          <p:cNvSpPr>
            <a:spLocks noGrp="1"/>
          </p:cNvSpPr>
          <p:nvPr>
            <p:ph type="title"/>
          </p:nvPr>
        </p:nvSpPr>
        <p:spPr>
          <a:xfrm>
            <a:off x="8206" y="111153"/>
            <a:ext cx="12183794" cy="646331"/>
          </a:xfrm>
        </p:spPr>
        <p:txBody>
          <a:bodyPr/>
          <a:lstStyle/>
          <a:p>
            <a:pPr>
              <a:lnSpc>
                <a:spcPct val="100000"/>
              </a:lnSpc>
              <a:defRPr/>
            </a:pPr>
            <a:r>
              <a:rPr lang="en-GB">
                <a:solidFill>
                  <a:prstClr val="black"/>
                </a:solidFill>
              </a:rPr>
              <a:t>In 2018, something new happened: citizens started rising up</a:t>
            </a:r>
          </a:p>
        </p:txBody>
      </p:sp>
    </p:spTree>
    <p:extLst>
      <p:ext uri="{BB962C8B-B14F-4D97-AF65-F5344CB8AC3E}">
        <p14:creationId xmlns:p14="http://schemas.microsoft.com/office/powerpoint/2010/main" val="79587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wd of people standing in front of a building&#10;&#10;Description automatically generated">
            <a:extLst>
              <a:ext uri="{FF2B5EF4-FFF2-40B4-BE49-F238E27FC236}">
                <a16:creationId xmlns:a16="http://schemas.microsoft.com/office/drawing/2014/main" id="{71745753-B73D-44C7-BFE1-BD9776DE6B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21" y="-28755"/>
            <a:ext cx="12251721" cy="6886756"/>
          </a:xfrm>
          <a:prstGeom prst="rect">
            <a:avLst/>
          </a:prstGeom>
        </p:spPr>
      </p:pic>
      <p:sp>
        <p:nvSpPr>
          <p:cNvPr id="6" name="TextBox 5"/>
          <p:cNvSpPr txBox="1"/>
          <p:nvPr/>
        </p:nvSpPr>
        <p:spPr>
          <a:xfrm>
            <a:off x="1876065" y="63590"/>
            <a:ext cx="8439938" cy="1200329"/>
          </a:xfrm>
          <a:prstGeom prst="rect">
            <a:avLst/>
          </a:prstGeom>
          <a:gradFill flip="none" rotWithShape="1">
            <a:gsLst>
              <a:gs pos="0">
                <a:srgbClr val="E7E9ED"/>
              </a:gs>
              <a:gs pos="36000">
                <a:srgbClr val="BAC2CA"/>
              </a:gs>
              <a:gs pos="69000">
                <a:srgbClr val="9EACBA"/>
              </a:gs>
              <a:gs pos="100000">
                <a:srgbClr val="A1AFBD"/>
              </a:gs>
            </a:gsLst>
            <a:lin ang="0" scaled="1"/>
            <a:tileRect/>
          </a:gradFill>
          <a:effectLst/>
        </p:spPr>
        <p:txBody>
          <a:bodyPr wrap="none" rtlCol="0">
            <a:spAutoFit/>
          </a:bodyPr>
          <a:lstStyle/>
          <a:p>
            <a:pPr algn="ctr">
              <a:defRPr/>
            </a:pPr>
            <a:r>
              <a:rPr lang="en-US" sz="3600" smtClean="0">
                <a:solidFill>
                  <a:prstClr val="black"/>
                </a:solidFill>
              </a:rPr>
              <a:t>Extinction Rebellion is one of these new groups</a:t>
            </a:r>
          </a:p>
          <a:p>
            <a:pPr algn="ctr">
              <a:defRPr/>
            </a:pPr>
            <a:r>
              <a:rPr lang="en-US" sz="3600" smtClean="0">
                <a:solidFill>
                  <a:prstClr val="black"/>
                </a:solidFill>
              </a:rPr>
              <a:t>We use disruption to get attention</a:t>
            </a:r>
            <a:endParaRPr lang="en-US" sz="6000">
              <a:solidFill>
                <a:prstClr val="black"/>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0860" y="207026"/>
            <a:ext cx="1669412" cy="1669412"/>
          </a:xfrm>
          <a:prstGeom prst="rect">
            <a:avLst/>
          </a:prstGeom>
        </p:spPr>
      </p:pic>
    </p:spTree>
    <p:extLst>
      <p:ext uri="{BB962C8B-B14F-4D97-AF65-F5344CB8AC3E}">
        <p14:creationId xmlns:p14="http://schemas.microsoft.com/office/powerpoint/2010/main" val="9643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7" name="Picture 6" descr="A crowd of people standing in front of a building&#10;&#10;Description automatically generated">
            <a:extLst>
              <a:ext uri="{FF2B5EF4-FFF2-40B4-BE49-F238E27FC236}">
                <a16:creationId xmlns:a16="http://schemas.microsoft.com/office/drawing/2014/main" id="{71745753-B73D-44C7-BFE1-BD9776DE6B16}"/>
              </a:ext>
            </a:extLst>
          </p:cNvPr>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59721" y="-28755"/>
            <a:ext cx="12251721" cy="6886756"/>
          </a:xfrm>
          <a:prstGeom prst="rect">
            <a:avLst/>
          </a:prstGeom>
        </p:spPr>
      </p:pic>
      <p:sp>
        <p:nvSpPr>
          <p:cNvPr id="11" name="TextBox 10"/>
          <p:cNvSpPr txBox="1"/>
          <p:nvPr/>
        </p:nvSpPr>
        <p:spPr>
          <a:xfrm>
            <a:off x="2637778" y="613856"/>
            <a:ext cx="9074727" cy="5601533"/>
          </a:xfrm>
          <a:prstGeom prst="rect">
            <a:avLst/>
          </a:prstGeom>
          <a:noFill/>
        </p:spPr>
        <p:txBody>
          <a:bodyPr wrap="square" rtlCol="0">
            <a:spAutoFit/>
          </a:bodyPr>
          <a:lstStyle/>
          <a:p>
            <a:pPr>
              <a:defRPr/>
            </a:pPr>
            <a:r>
              <a:rPr lang="en-US" sz="4000" smtClean="0">
                <a:solidFill>
                  <a:prstClr val="black"/>
                </a:solidFill>
              </a:rPr>
              <a:t>Our three demands</a:t>
            </a:r>
          </a:p>
          <a:p>
            <a:pPr>
              <a:defRPr/>
            </a:pPr>
            <a:endParaRPr lang="en-US" sz="4000" smtClean="0">
              <a:solidFill>
                <a:prstClr val="black"/>
              </a:solidFill>
            </a:endParaRPr>
          </a:p>
          <a:p>
            <a:pPr>
              <a:defRPr/>
            </a:pPr>
            <a:endParaRPr lang="en-US" sz="3600" dirty="0">
              <a:solidFill>
                <a:prstClr val="black"/>
              </a:solidFill>
            </a:endParaRPr>
          </a:p>
          <a:p>
            <a:pPr marL="742950" indent="-742950">
              <a:buFont typeface="+mj-lt"/>
              <a:buAutoNum type="arabicPeriod"/>
              <a:defRPr/>
            </a:pPr>
            <a:r>
              <a:rPr lang="en-US" sz="3200" dirty="0">
                <a:solidFill>
                  <a:prstClr val="black"/>
                </a:solidFill>
              </a:rPr>
              <a:t>Tell the truth about the ecological crisis and declare a climate emergency</a:t>
            </a:r>
          </a:p>
          <a:p>
            <a:pPr marL="742950" indent="-742950">
              <a:buFont typeface="+mj-lt"/>
              <a:buAutoNum type="arabicPeriod"/>
              <a:defRPr/>
            </a:pPr>
            <a:endParaRPr lang="en-US" sz="3200" dirty="0">
              <a:solidFill>
                <a:prstClr val="black"/>
              </a:solidFill>
            </a:endParaRPr>
          </a:p>
          <a:p>
            <a:pPr marL="742950" indent="-742950">
              <a:buFont typeface="+mj-lt"/>
              <a:buAutoNum type="arabicPeriod"/>
              <a:defRPr/>
            </a:pPr>
            <a:r>
              <a:rPr lang="en-US" sz="3200" dirty="0">
                <a:solidFill>
                  <a:prstClr val="black"/>
                </a:solidFill>
              </a:rPr>
              <a:t>Greenhouse gas net-zero &amp; halting of biodiversity loss by 2025</a:t>
            </a:r>
          </a:p>
          <a:p>
            <a:pPr marL="742950" indent="-742950">
              <a:buFont typeface="+mj-lt"/>
              <a:buAutoNum type="arabicPeriod"/>
              <a:defRPr/>
            </a:pPr>
            <a:endParaRPr lang="en-US" sz="3200" dirty="0">
              <a:solidFill>
                <a:prstClr val="black"/>
              </a:solidFill>
            </a:endParaRPr>
          </a:p>
          <a:p>
            <a:pPr marL="742950" indent="-742950">
              <a:buFont typeface="+mj-lt"/>
              <a:buAutoNum type="arabicPeriod"/>
              <a:defRPr/>
            </a:pPr>
            <a:r>
              <a:rPr lang="en-US" sz="3200" dirty="0">
                <a:solidFill>
                  <a:prstClr val="black"/>
                </a:solidFill>
              </a:rPr>
              <a:t>Citizens’ assembly on climate and ecological justice</a:t>
            </a:r>
          </a:p>
          <a:p>
            <a:pPr marL="342900" indent="-342900">
              <a:buFont typeface="+mj-lt"/>
              <a:buAutoNum type="arabicPeriod"/>
              <a:defRPr/>
            </a:pPr>
            <a:endParaRPr lang="en-GB" dirty="0" smtClean="0">
              <a:solidFill>
                <a:prstClr val="black"/>
              </a:solidFill>
            </a:endParaRPr>
          </a:p>
        </p:txBody>
      </p:sp>
      <p:pic>
        <p:nvPicPr>
          <p:cNvPr id="2" name="Picture 1"/>
          <p:cNvPicPr>
            <a:picLocks noChangeAspect="1"/>
          </p:cNvPicPr>
          <p:nvPr/>
        </p:nvPicPr>
        <p:blipFill>
          <a:blip r:embed="rId5"/>
          <a:stretch>
            <a:fillRect/>
          </a:stretch>
        </p:blipFill>
        <p:spPr>
          <a:xfrm>
            <a:off x="-59721" y="1333940"/>
            <a:ext cx="2114845" cy="475363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70860" y="207026"/>
            <a:ext cx="1669412" cy="1669412"/>
          </a:xfrm>
          <a:prstGeom prst="rect">
            <a:avLst/>
          </a:prstGeom>
        </p:spPr>
      </p:pic>
    </p:spTree>
    <p:extLst>
      <p:ext uri="{BB962C8B-B14F-4D97-AF65-F5344CB8AC3E}">
        <p14:creationId xmlns:p14="http://schemas.microsoft.com/office/powerpoint/2010/main" val="2735573362"/>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AA37"/>
        </a:solidFill>
        <a:effectLst/>
      </p:bgPr>
    </p:bg>
    <p:spTree>
      <p:nvGrpSpPr>
        <p:cNvPr id="1" name=""/>
        <p:cNvGrpSpPr/>
        <p:nvPr/>
      </p:nvGrpSpPr>
      <p:grpSpPr>
        <a:xfrm>
          <a:off x="0" y="0"/>
          <a:ext cx="0" cy="0"/>
          <a:chOff x="0" y="0"/>
          <a:chExt cx="0" cy="0"/>
        </a:xfrm>
      </p:grpSpPr>
      <p:sp>
        <p:nvSpPr>
          <p:cNvPr id="13" name="TextBox 12"/>
          <p:cNvSpPr txBox="1"/>
          <p:nvPr/>
        </p:nvSpPr>
        <p:spPr>
          <a:xfrm>
            <a:off x="2767464" y="210500"/>
            <a:ext cx="6659002" cy="1118255"/>
          </a:xfrm>
          <a:prstGeom prst="rect">
            <a:avLst/>
          </a:prstGeom>
          <a:noFill/>
        </p:spPr>
        <p:txBody>
          <a:bodyPr wrap="none" rtlCol="0">
            <a:spAutoFit/>
          </a:bodyPr>
          <a:lstStyle/>
          <a:p>
            <a:pPr algn="ctr">
              <a:lnSpc>
                <a:spcPts val="8000"/>
              </a:lnSpc>
            </a:pPr>
            <a:r>
              <a:rPr lang="en-US" sz="8000" smtClean="0">
                <a:solidFill>
                  <a:prstClr val="black"/>
                </a:solidFill>
              </a:rPr>
              <a:t>Aims of this talk</a:t>
            </a:r>
            <a:endParaRPr lang="en-US" sz="8000">
              <a:solidFill>
                <a:prstClr val="black"/>
              </a:solidFill>
            </a:endParaRPr>
          </a:p>
        </p:txBody>
      </p:sp>
      <p:grpSp>
        <p:nvGrpSpPr>
          <p:cNvPr id="12" name="Group 11"/>
          <p:cNvGrpSpPr/>
          <p:nvPr/>
        </p:nvGrpSpPr>
        <p:grpSpPr>
          <a:xfrm>
            <a:off x="2076450" y="2636837"/>
            <a:ext cx="3562350" cy="4221163"/>
            <a:chOff x="2076450" y="2636837"/>
            <a:chExt cx="3562350" cy="4221163"/>
          </a:xfrm>
        </p:grpSpPr>
        <p:sp>
          <p:nvSpPr>
            <p:cNvPr id="2" name="TextBox 1"/>
            <p:cNvSpPr txBox="1"/>
            <p:nvPr/>
          </p:nvSpPr>
          <p:spPr>
            <a:xfrm>
              <a:off x="2076450" y="2636837"/>
              <a:ext cx="3562350" cy="2588306"/>
            </a:xfrm>
            <a:prstGeom prst="rect">
              <a:avLst/>
            </a:prstGeom>
            <a:solidFill>
              <a:srgbClr val="F0F14C"/>
            </a:solidFill>
          </p:spPr>
          <p:txBody>
            <a:bodyPr wrap="square" tIns="144000" rtlCol="0" anchor="ctr">
              <a:noAutofit/>
            </a:bodyPr>
            <a:lstStyle/>
            <a:p>
              <a:pPr algn="ctr"/>
              <a:r>
                <a:rPr lang="en-US" sz="4400" dirty="0" smtClean="0">
                  <a:solidFill>
                    <a:srgbClr val="39B63B"/>
                  </a:solidFill>
                </a:rPr>
                <a:t>PART 1</a:t>
              </a:r>
            </a:p>
            <a:p>
              <a:pPr algn="ctr"/>
              <a:r>
                <a:rPr lang="en-US" sz="4000" dirty="0" smtClean="0"/>
                <a:t>THE PLANETARY PROBLEM</a:t>
              </a:r>
              <a:endParaRPr lang="en-GB" sz="4000" dirty="0"/>
            </a:p>
          </p:txBody>
        </p:sp>
        <p:sp>
          <p:nvSpPr>
            <p:cNvPr id="9" name="Rectangle 8"/>
            <p:cNvSpPr/>
            <p:nvPr/>
          </p:nvSpPr>
          <p:spPr>
            <a:xfrm>
              <a:off x="3771900" y="5225143"/>
              <a:ext cx="241300" cy="1632857"/>
            </a:xfrm>
            <a:prstGeom prst="rect">
              <a:avLst/>
            </a:prstGeom>
            <a:solidFill>
              <a:schemeClr val="tx1"/>
            </a:solidFill>
            <a:ln>
              <a:noFill/>
            </a:ln>
          </p:spPr>
          <p:txBody>
            <a:bodyPr rtlCol="0" anchor="ctr">
              <a:spAutoFit/>
            </a:bodyPr>
            <a:lstStyle/>
            <a:p>
              <a:pPr algn="ctr">
                <a:spcBef>
                  <a:spcPct val="0"/>
                </a:spcBef>
              </a:pPr>
              <a:endParaRPr lang="en-GB" sz="4000" b="1" cap="all" dirty="0">
                <a:solidFill>
                  <a:schemeClr val="bg1"/>
                </a:solidFill>
                <a:latin typeface="FUCXED CAPS" pitchFamily="50" charset="0"/>
              </a:endParaRPr>
            </a:p>
          </p:txBody>
        </p:sp>
      </p:grpSp>
    </p:spTree>
    <p:extLst>
      <p:ext uri="{BB962C8B-B14F-4D97-AF65-F5344CB8AC3E}">
        <p14:creationId xmlns:p14="http://schemas.microsoft.com/office/powerpoint/2010/main" val="827415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939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8425" y="2020781"/>
            <a:ext cx="6334125" cy="2990850"/>
          </a:xfrm>
          <a:prstGeom prst="rect">
            <a:avLst/>
          </a:prstGeom>
        </p:spPr>
      </p:pic>
      <p:sp>
        <p:nvSpPr>
          <p:cNvPr id="7" name="TextBox 6"/>
          <p:cNvSpPr txBox="1"/>
          <p:nvPr/>
        </p:nvSpPr>
        <p:spPr>
          <a:xfrm>
            <a:off x="1698438" y="144000"/>
            <a:ext cx="8664763" cy="1200329"/>
          </a:xfrm>
          <a:prstGeom prst="rect">
            <a:avLst/>
          </a:prstGeom>
          <a:noFill/>
        </p:spPr>
        <p:txBody>
          <a:bodyPr wrap="square" rtlCol="0">
            <a:spAutoFit/>
          </a:bodyPr>
          <a:lstStyle/>
          <a:p>
            <a:pPr algn="ctr">
              <a:defRPr/>
            </a:pPr>
            <a:r>
              <a:rPr lang="en-US" sz="3600" u="sng" smtClean="0">
                <a:solidFill>
                  <a:prstClr val="black"/>
                </a:solidFill>
                <a:latin typeface="Tw Cen MT Condensed Extra Bold" panose="020B0803020202020204" pitchFamily="34" charset="0"/>
              </a:rPr>
              <a:t>Demand #1:</a:t>
            </a:r>
            <a:r>
              <a:rPr lang="en-US" sz="3600" smtClean="0">
                <a:solidFill>
                  <a:prstClr val="black"/>
                </a:solidFill>
                <a:latin typeface="Tw Cen MT Condensed Extra Bold" panose="020B0803020202020204" pitchFamily="34" charset="0"/>
              </a:rPr>
              <a:t> Shortly after our “April Rebellion” parliament declared a climate emergency </a:t>
            </a:r>
            <a:endParaRPr lang="en-US" sz="3600" dirty="0" smtClean="0">
              <a:solidFill>
                <a:prstClr val="black"/>
              </a:solidFill>
              <a:latin typeface="Tw Cen MT Condensed Extra Bold" panose="020B0803020202020204" pitchFamily="34" charset="0"/>
            </a:endParaRPr>
          </a:p>
        </p:txBody>
      </p:sp>
      <p:pic>
        <p:nvPicPr>
          <p:cNvPr id="8" name="Picture 7"/>
          <p:cNvPicPr>
            <a:picLocks noChangeAspect="1"/>
          </p:cNvPicPr>
          <p:nvPr/>
        </p:nvPicPr>
        <p:blipFill>
          <a:blip r:embed="rId4"/>
          <a:stretch>
            <a:fillRect/>
          </a:stretch>
        </p:blipFill>
        <p:spPr>
          <a:xfrm>
            <a:off x="-59721" y="1333940"/>
            <a:ext cx="2114845" cy="4753638"/>
          </a:xfrm>
          <a:prstGeom prst="rect">
            <a:avLst/>
          </a:prstGeom>
        </p:spPr>
      </p:pic>
    </p:spTree>
    <p:extLst>
      <p:ext uri="{BB962C8B-B14F-4D97-AF65-F5344CB8AC3E}">
        <p14:creationId xmlns:p14="http://schemas.microsoft.com/office/powerpoint/2010/main" val="25106903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3FFC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70000" contrast="-70000"/>
          </a:blip>
          <a:stretch>
            <a:fillRect/>
          </a:stretch>
        </p:blipFill>
        <p:spPr>
          <a:xfrm>
            <a:off x="710418" y="1237140"/>
            <a:ext cx="10771164" cy="4383720"/>
          </a:xfrm>
          <a:prstGeom prst="rect">
            <a:avLst/>
          </a:prstGeom>
        </p:spPr>
      </p:pic>
      <p:sp>
        <p:nvSpPr>
          <p:cNvPr id="34" name="TextBox 33"/>
          <p:cNvSpPr txBox="1"/>
          <p:nvPr/>
        </p:nvSpPr>
        <p:spPr>
          <a:xfrm>
            <a:off x="1726370" y="1433733"/>
            <a:ext cx="8459759" cy="4462760"/>
          </a:xfrm>
          <a:prstGeom prst="rect">
            <a:avLst/>
          </a:prstGeom>
          <a:noFill/>
        </p:spPr>
        <p:txBody>
          <a:bodyPr wrap="square" rtlCol="0">
            <a:spAutoFit/>
          </a:bodyPr>
          <a:lstStyle/>
          <a:p>
            <a:pPr marL="685800" indent="-685800">
              <a:spcAft>
                <a:spcPts val="3600"/>
              </a:spcAft>
              <a:buFont typeface="Arial" panose="020B0604020202020204" pitchFamily="34" charset="0"/>
              <a:buChar char="•"/>
              <a:defRPr/>
            </a:pPr>
            <a:r>
              <a:rPr lang="en-GB" sz="3200" dirty="0" smtClean="0">
                <a:solidFill>
                  <a:srgbClr val="121212"/>
                </a:solidFill>
                <a:latin typeface="Tw Cen MT Condensed Extra Bold" panose="020B0803020202020204" pitchFamily="34" charset="0"/>
              </a:rPr>
              <a:t>Government target of 2050 is based on the assumption of non-existent “negative emissions technologies”</a:t>
            </a:r>
          </a:p>
          <a:p>
            <a:pPr marL="685800" indent="-685800">
              <a:spcAft>
                <a:spcPts val="3600"/>
              </a:spcAft>
              <a:buFont typeface="Arial" panose="020B0604020202020204" pitchFamily="34" charset="0"/>
              <a:buChar char="•"/>
              <a:defRPr/>
            </a:pPr>
            <a:r>
              <a:rPr lang="en-GB" sz="3200" dirty="0" smtClean="0">
                <a:solidFill>
                  <a:srgbClr val="121212"/>
                </a:solidFill>
                <a:latin typeface="Tw Cen MT Condensed Extra Bold" panose="020B0803020202020204" pitchFamily="34" charset="0"/>
              </a:rPr>
              <a:t>2050 is too far away (30 years) to motivate politicians to take the strong action needed NOW</a:t>
            </a:r>
          </a:p>
          <a:p>
            <a:pPr marL="685800" indent="-685800">
              <a:spcAft>
                <a:spcPts val="3600"/>
              </a:spcAft>
              <a:buFont typeface="Arial" panose="020B0604020202020204" pitchFamily="34" charset="0"/>
              <a:buChar char="•"/>
              <a:defRPr/>
            </a:pPr>
            <a:r>
              <a:rPr lang="en-GB" sz="3200" dirty="0" smtClean="0">
                <a:solidFill>
                  <a:srgbClr val="121212"/>
                </a:solidFill>
                <a:latin typeface="Tw Cen MT Condensed Extra Bold" panose="020B0803020202020204" pitchFamily="34" charset="0"/>
              </a:rPr>
              <a:t>People are dying now and so we need full-scale action now. We cannot delay.</a:t>
            </a:r>
            <a:endParaRPr lang="en-US" sz="3200" dirty="0" smtClean="0">
              <a:solidFill>
                <a:prstClr val="black"/>
              </a:solidFill>
              <a:latin typeface="Tw Cen MT Condensed Extra Bold" panose="020B0803020202020204" pitchFamily="34" charset="0"/>
            </a:endParaRPr>
          </a:p>
        </p:txBody>
      </p:sp>
      <p:sp>
        <p:nvSpPr>
          <p:cNvPr id="6" name="TextBox 5"/>
          <p:cNvSpPr txBox="1"/>
          <p:nvPr/>
        </p:nvSpPr>
        <p:spPr>
          <a:xfrm>
            <a:off x="2207758" y="144000"/>
            <a:ext cx="7813357" cy="646331"/>
          </a:xfrm>
          <a:prstGeom prst="rect">
            <a:avLst/>
          </a:prstGeom>
          <a:noFill/>
        </p:spPr>
        <p:txBody>
          <a:bodyPr wrap="none" rtlCol="0">
            <a:spAutoFit/>
          </a:bodyPr>
          <a:lstStyle/>
          <a:p>
            <a:pPr algn="ctr">
              <a:defRPr/>
            </a:pPr>
            <a:r>
              <a:rPr lang="en-US" sz="3600" u="sng" smtClean="0">
                <a:solidFill>
                  <a:prstClr val="black"/>
                </a:solidFill>
                <a:latin typeface="Tw Cen MT Condensed Extra Bold" panose="020B0803020202020204" pitchFamily="34" charset="0"/>
              </a:rPr>
              <a:t>Demand #2</a:t>
            </a:r>
            <a:r>
              <a:rPr lang="en-US" sz="3600" smtClean="0">
                <a:solidFill>
                  <a:prstClr val="black"/>
                </a:solidFill>
                <a:latin typeface="Tw Cen MT Condensed Extra Bold" panose="020B0803020202020204" pitchFamily="34" charset="0"/>
              </a:rPr>
              <a:t> 2025 means “act immediately”</a:t>
            </a:r>
            <a:endParaRPr lang="en-US" sz="3600" dirty="0" smtClean="0">
              <a:solidFill>
                <a:prstClr val="black"/>
              </a:solidFill>
              <a:latin typeface="Tw Cen MT Condensed Extra Bold" panose="020B0803020202020204" pitchFamily="34" charset="0"/>
            </a:endParaRPr>
          </a:p>
        </p:txBody>
      </p:sp>
    </p:spTree>
    <p:extLst>
      <p:ext uri="{BB962C8B-B14F-4D97-AF65-F5344CB8AC3E}">
        <p14:creationId xmlns:p14="http://schemas.microsoft.com/office/powerpoint/2010/main" val="41167916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4C2DC"/>
        </a:solidFill>
        <a:effectLst/>
      </p:bgPr>
    </p:bg>
    <p:spTree>
      <p:nvGrpSpPr>
        <p:cNvPr id="1" name=""/>
        <p:cNvGrpSpPr/>
        <p:nvPr/>
      </p:nvGrpSpPr>
      <p:grpSpPr>
        <a:xfrm>
          <a:off x="0" y="0"/>
          <a:ext cx="0" cy="0"/>
          <a:chOff x="0" y="0"/>
          <a:chExt cx="0" cy="0"/>
        </a:xfrm>
      </p:grpSpPr>
      <p:pic>
        <p:nvPicPr>
          <p:cNvPr id="8" name="Picture 4" descr="Image result for citizens assembly">
            <a:extLst>
              <a:ext uri="{FF2B5EF4-FFF2-40B4-BE49-F238E27FC236}">
                <a16:creationId xmlns:a16="http://schemas.microsoft.com/office/drawing/2014/main" id="{4950AF11-9A41-4064-A667-A5C9D18CE5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75432" y="1623704"/>
            <a:ext cx="3435927" cy="30359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3780" y="1846193"/>
            <a:ext cx="8530219" cy="4201150"/>
          </a:xfrm>
          <a:prstGeom prst="rect">
            <a:avLst/>
          </a:prstGeom>
          <a:noFill/>
        </p:spPr>
        <p:txBody>
          <a:bodyPr wrap="square" rtlCol="0">
            <a:spAutoFit/>
          </a:bodyPr>
          <a:lstStyle/>
          <a:p>
            <a:pPr>
              <a:spcAft>
                <a:spcPts val="1800"/>
              </a:spcAft>
              <a:defRPr/>
            </a:pPr>
            <a:r>
              <a:rPr lang="en-US" sz="3200" dirty="0" smtClean="0">
                <a:solidFill>
                  <a:prstClr val="black"/>
                </a:solidFill>
                <a:latin typeface="Arial" panose="020B0604020202020204" pitchFamily="34" charset="0"/>
                <a:cs typeface="Arial" panose="020B0604020202020204" pitchFamily="34" charset="0"/>
              </a:rPr>
              <a:t>● </a:t>
            </a:r>
            <a:r>
              <a:rPr lang="en-US" sz="3200" dirty="0" smtClean="0">
                <a:solidFill>
                  <a:prstClr val="black"/>
                </a:solidFill>
                <a:latin typeface="Tw Cen MT Condensed Extra Bold" panose="020B0803020202020204" pitchFamily="34" charset="0"/>
              </a:rPr>
              <a:t>Can take the long view</a:t>
            </a:r>
          </a:p>
          <a:p>
            <a:pPr>
              <a:spcAft>
                <a:spcPts val="1800"/>
              </a:spcAft>
              <a:defRPr/>
            </a:pPr>
            <a:r>
              <a:rPr lang="en-US" sz="3200" dirty="0" smtClean="0">
                <a:solidFill>
                  <a:prstClr val="black"/>
                </a:solidFill>
                <a:latin typeface="Arial" panose="020B0604020202020204" pitchFamily="34" charset="0"/>
                <a:cs typeface="Arial" panose="020B0604020202020204" pitchFamily="34" charset="0"/>
              </a:rPr>
              <a:t>● </a:t>
            </a:r>
            <a:r>
              <a:rPr lang="en-US" sz="3200" dirty="0" smtClean="0">
                <a:solidFill>
                  <a:prstClr val="black"/>
                </a:solidFill>
                <a:latin typeface="Tw Cen MT Condensed Extra Bold" panose="020B0803020202020204" pitchFamily="34" charset="0"/>
              </a:rPr>
              <a:t>Free from corporate influences</a:t>
            </a:r>
          </a:p>
          <a:p>
            <a:pPr>
              <a:spcAft>
                <a:spcPts val="1800"/>
              </a:spcAft>
              <a:defRPr/>
            </a:pPr>
            <a:r>
              <a:rPr lang="en-US" sz="3200" dirty="0">
                <a:solidFill>
                  <a:prstClr val="black"/>
                </a:solidFill>
                <a:latin typeface="Arial" panose="020B0604020202020204" pitchFamily="34" charset="0"/>
                <a:cs typeface="Arial" panose="020B0604020202020204" pitchFamily="34" charset="0"/>
              </a:rPr>
              <a:t>● </a:t>
            </a:r>
            <a:r>
              <a:rPr lang="en-US" sz="3200" dirty="0" smtClean="0">
                <a:solidFill>
                  <a:prstClr val="black"/>
                </a:solidFill>
                <a:latin typeface="Tw Cen MT Condensed Extra Bold" panose="020B0803020202020204" pitchFamily="34" charset="0"/>
              </a:rPr>
              <a:t>Truly representative of the population</a:t>
            </a:r>
          </a:p>
          <a:p>
            <a:pPr>
              <a:spcAft>
                <a:spcPts val="1800"/>
              </a:spcAft>
              <a:defRPr/>
            </a:pPr>
            <a:r>
              <a:rPr lang="en-US" sz="3200" dirty="0" smtClean="0">
                <a:solidFill>
                  <a:prstClr val="black"/>
                </a:solidFill>
                <a:latin typeface="Arial" panose="020B0604020202020204" pitchFamily="34" charset="0"/>
                <a:cs typeface="Arial" panose="020B0604020202020204" pitchFamily="34" charset="0"/>
              </a:rPr>
              <a:t>● </a:t>
            </a:r>
            <a:r>
              <a:rPr lang="en-US" sz="3200" dirty="0" smtClean="0">
                <a:solidFill>
                  <a:prstClr val="black"/>
                </a:solidFill>
                <a:latin typeface="Tw Cen MT Condensed Extra Bold" panose="020B0803020202020204" pitchFamily="34" charset="0"/>
              </a:rPr>
              <a:t>Trusted by the public</a:t>
            </a:r>
          </a:p>
          <a:p>
            <a:pPr>
              <a:spcAft>
                <a:spcPts val="1800"/>
              </a:spcAft>
              <a:defRPr/>
            </a:pPr>
            <a:r>
              <a:rPr lang="en-US" sz="3200" dirty="0">
                <a:solidFill>
                  <a:prstClr val="black"/>
                </a:solidFill>
                <a:latin typeface="Arial" panose="020B0604020202020204" pitchFamily="34" charset="0"/>
                <a:cs typeface="Arial" panose="020B0604020202020204" pitchFamily="34" charset="0"/>
              </a:rPr>
              <a:t>● </a:t>
            </a:r>
            <a:r>
              <a:rPr lang="en-US" sz="3200" dirty="0" smtClean="0">
                <a:solidFill>
                  <a:prstClr val="black"/>
                </a:solidFill>
                <a:latin typeface="Tw Cen MT Condensed Extra Bold" panose="020B0803020202020204" pitchFamily="34" charset="0"/>
                <a:cs typeface="Arial" panose="020B0604020202020204" pitchFamily="34" charset="0"/>
              </a:rPr>
              <a:t>Has been effective before (Ireland, Poland)</a:t>
            </a:r>
            <a:endParaRPr lang="en-US" sz="3200" dirty="0" smtClean="0">
              <a:solidFill>
                <a:prstClr val="black"/>
              </a:solidFill>
              <a:latin typeface="Tw Cen MT Condensed Extra Bold" panose="020B0803020202020204" pitchFamily="34" charset="0"/>
            </a:endParaRPr>
          </a:p>
          <a:p>
            <a:pPr>
              <a:spcAft>
                <a:spcPts val="1800"/>
              </a:spcAft>
              <a:defRPr/>
            </a:pPr>
            <a:endParaRPr lang="en-US" sz="3200" dirty="0">
              <a:solidFill>
                <a:prstClr val="black"/>
              </a:solidFill>
              <a:latin typeface="Tw Cen MT Condensed Extra Bold" panose="020B0803020202020204" pitchFamily="34" charset="0"/>
            </a:endParaRPr>
          </a:p>
        </p:txBody>
      </p:sp>
      <p:sp>
        <p:nvSpPr>
          <p:cNvPr id="6" name="Google Shape;233;p39"/>
          <p:cNvSpPr txBox="1">
            <a:spLocks noGrp="1"/>
          </p:cNvSpPr>
          <p:nvPr/>
        </p:nvSpPr>
        <p:spPr>
          <a:xfrm>
            <a:off x="492373" y="205556"/>
            <a:ext cx="11218986" cy="738633"/>
          </a:xfrm>
          <a:prstGeom prst="rect">
            <a:avLst/>
          </a:prstGeom>
          <a:noFill/>
          <a:ln>
            <a:noFill/>
          </a:ln>
        </p:spPr>
        <p:txBody>
          <a:bodyPr spcFirstLastPara="1" wrap="square" lIns="91425" tIns="91425" rIns="91425" bIns="91425"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2pPr>
            <a:lvl3pPr marR="0" lvl="2"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3pPr>
            <a:lvl4pPr marR="0" lvl="3"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4pPr>
            <a:lvl5pPr marR="0" lvl="4"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5pPr>
            <a:lvl6pPr marR="0" lvl="5"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9pPr>
          </a:lstStyle>
          <a:p>
            <a:pPr algn="ctr">
              <a:defRPr/>
            </a:pPr>
            <a:r>
              <a:rPr lang="en-US" sz="3600" b="0" u="sng" smtClean="0">
                <a:solidFill>
                  <a:prstClr val="black"/>
                </a:solidFill>
                <a:latin typeface="Tw Cen MT Condensed Extra Bold" panose="020B0803020202020204" pitchFamily="34" charset="0"/>
              </a:rPr>
              <a:t>Demand #3:</a:t>
            </a:r>
            <a:r>
              <a:rPr lang="en-US" sz="3600" b="0" smtClean="0">
                <a:solidFill>
                  <a:prstClr val="black"/>
                </a:solidFill>
                <a:latin typeface="Tw Cen MT Condensed Extra Bold" panose="020B0803020202020204" pitchFamily="34" charset="0"/>
              </a:rPr>
              <a:t> Why  do  we  want  a  citizens’  assembly?</a:t>
            </a:r>
            <a:endParaRPr lang="en-US" sz="3600" b="0">
              <a:solidFill>
                <a:prstClr val="black"/>
              </a:solidFill>
              <a:latin typeface="Tw Cen MT Condensed Extra Bold" panose="020B0803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0747" y="1387588"/>
            <a:ext cx="1375815" cy="91721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430267" y="5186548"/>
            <a:ext cx="1375815" cy="917210"/>
          </a:xfrm>
          <a:prstGeom prst="rect">
            <a:avLst/>
          </a:prstGeom>
        </p:spPr>
      </p:pic>
    </p:spTree>
    <p:extLst>
      <p:ext uri="{BB962C8B-B14F-4D97-AF65-F5344CB8AC3E}">
        <p14:creationId xmlns:p14="http://schemas.microsoft.com/office/powerpoint/2010/main" val="35000281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 name="TextBox 5"/>
          <p:cNvSpPr txBox="1"/>
          <p:nvPr/>
        </p:nvSpPr>
        <p:spPr>
          <a:xfrm>
            <a:off x="1758795" y="177503"/>
            <a:ext cx="8656601" cy="646331"/>
          </a:xfrm>
          <a:prstGeom prst="rect">
            <a:avLst/>
          </a:prstGeom>
          <a:noFill/>
        </p:spPr>
        <p:txBody>
          <a:bodyPr wrap="none" rtlCol="0">
            <a:spAutoFit/>
          </a:bodyPr>
          <a:lstStyle/>
          <a:p>
            <a:pPr algn="ctr">
              <a:defRPr/>
            </a:pPr>
            <a:r>
              <a:rPr lang="en-US" sz="3600" smtClean="0">
                <a:solidFill>
                  <a:prstClr val="black"/>
                </a:solidFill>
              </a:rPr>
              <a:t>Extinction rebellion practicalities – how we work</a:t>
            </a:r>
            <a:endParaRPr lang="en-US" sz="3600" dirty="0">
              <a:solidFill>
                <a:prstClr val="black"/>
              </a:solidFill>
            </a:endParaRPr>
          </a:p>
        </p:txBody>
      </p:sp>
      <p:pic>
        <p:nvPicPr>
          <p:cNvPr id="8" name="Picture 7">
            <a:extLst>
              <a:ext uri="{FF2B5EF4-FFF2-40B4-BE49-F238E27FC236}">
                <a16:creationId xmlns:a16="http://schemas.microsoft.com/office/drawing/2014/main" id="{C8968D9E-5ABF-44FD-BF86-AA760AAA57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9702" y="5708226"/>
            <a:ext cx="2837406" cy="949570"/>
          </a:xfrm>
          <a:prstGeom prst="rect">
            <a:avLst/>
          </a:prstGeom>
        </p:spPr>
      </p:pic>
      <p:pic>
        <p:nvPicPr>
          <p:cNvPr id="2" name="Picture 1"/>
          <p:cNvPicPr>
            <a:picLocks noChangeAspect="1"/>
          </p:cNvPicPr>
          <p:nvPr/>
        </p:nvPicPr>
        <p:blipFill>
          <a:blip r:embed="rId4"/>
          <a:stretch>
            <a:fillRect/>
          </a:stretch>
        </p:blipFill>
        <p:spPr>
          <a:xfrm>
            <a:off x="3527488" y="1685365"/>
            <a:ext cx="4880689" cy="4277638"/>
          </a:xfrm>
          <a:prstGeom prst="rect">
            <a:avLst/>
          </a:prstGeom>
        </p:spPr>
      </p:pic>
    </p:spTree>
    <p:extLst>
      <p:ext uri="{BB962C8B-B14F-4D97-AF65-F5344CB8AC3E}">
        <p14:creationId xmlns:p14="http://schemas.microsoft.com/office/powerpoint/2010/main" val="2875127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3ADD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5781" y="1042967"/>
            <a:ext cx="3042000" cy="1286331"/>
          </a:xfrm>
          <a:prstGeom prst="rect">
            <a:avLst/>
          </a:prstGeom>
        </p:spPr>
      </p:pic>
      <p:sp>
        <p:nvSpPr>
          <p:cNvPr id="6" name="TextBox 5"/>
          <p:cNvSpPr txBox="1"/>
          <p:nvPr/>
        </p:nvSpPr>
        <p:spPr>
          <a:xfrm>
            <a:off x="976745" y="3429000"/>
            <a:ext cx="7555273" cy="3231654"/>
          </a:xfrm>
          <a:prstGeom prst="rect">
            <a:avLst/>
          </a:prstGeom>
          <a:noFill/>
        </p:spPr>
        <p:txBody>
          <a:bodyPr wrap="none" rtlCol="0">
            <a:spAutoFit/>
          </a:bodyPr>
          <a:lstStyle/>
          <a:p>
            <a:pPr>
              <a:defRPr/>
            </a:pPr>
            <a:r>
              <a:rPr lang="en-GB" sz="9600" dirty="0" smtClean="0">
                <a:solidFill>
                  <a:prstClr val="black"/>
                </a:solidFill>
              </a:rPr>
              <a:t>We are</a:t>
            </a:r>
            <a:r>
              <a:rPr lang="en-GB" dirty="0">
                <a:solidFill>
                  <a:prstClr val="black"/>
                </a:solidFill>
              </a:rPr>
              <a:t/>
            </a:r>
            <a:br>
              <a:rPr lang="en-GB" dirty="0">
                <a:solidFill>
                  <a:prstClr val="black"/>
                </a:solidFill>
              </a:rPr>
            </a:br>
            <a:r>
              <a:rPr lang="en-GB" sz="10800" dirty="0" smtClean="0">
                <a:solidFill>
                  <a:prstClr val="black"/>
                </a:solidFill>
              </a:rPr>
              <a:t>NON-VIOLENT</a:t>
            </a:r>
            <a:endParaRPr lang="en-GB" sz="10800" dirty="0">
              <a:solidFill>
                <a:prstClr val="black"/>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476985" y="915789"/>
            <a:ext cx="5127640" cy="3413324"/>
          </a:xfrm>
          <a:prstGeom prst="rect">
            <a:avLst/>
          </a:prstGeom>
        </p:spPr>
      </p:pic>
    </p:spTree>
    <p:extLst>
      <p:ext uri="{BB962C8B-B14F-4D97-AF65-F5344CB8AC3E}">
        <p14:creationId xmlns:p14="http://schemas.microsoft.com/office/powerpoint/2010/main" val="3620710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flipH="1">
            <a:off x="3801075" y="607668"/>
            <a:ext cx="6328539" cy="6328539"/>
            <a:chOff x="751135" y="529461"/>
            <a:chExt cx="6328539" cy="6328539"/>
          </a:xfrm>
        </p:grpSpPr>
        <p:sp>
          <p:nvSpPr>
            <p:cNvPr id="16" name="Oval 15"/>
            <p:cNvSpPr/>
            <p:nvPr/>
          </p:nvSpPr>
          <p:spPr>
            <a:xfrm>
              <a:off x="751135" y="529461"/>
              <a:ext cx="6328539" cy="632853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Oval 4"/>
            <p:cNvSpPr/>
            <p:nvPr/>
          </p:nvSpPr>
          <p:spPr>
            <a:xfrm>
              <a:off x="4837192" y="2658704"/>
              <a:ext cx="2076091" cy="2076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Oval 5"/>
            <p:cNvSpPr/>
            <p:nvPr/>
          </p:nvSpPr>
          <p:spPr>
            <a:xfrm>
              <a:off x="2679670" y="2821407"/>
              <a:ext cx="2076091" cy="2076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Oval 3"/>
            <p:cNvSpPr/>
            <p:nvPr/>
          </p:nvSpPr>
          <p:spPr>
            <a:xfrm>
              <a:off x="4019909" y="960407"/>
              <a:ext cx="2076091" cy="2076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Oval 6"/>
            <p:cNvSpPr/>
            <p:nvPr/>
          </p:nvSpPr>
          <p:spPr>
            <a:xfrm>
              <a:off x="4547571" y="1188005"/>
              <a:ext cx="510383" cy="510383"/>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Oval 7"/>
            <p:cNvSpPr/>
            <p:nvPr/>
          </p:nvSpPr>
          <p:spPr>
            <a:xfrm>
              <a:off x="5199372" y="1488069"/>
              <a:ext cx="510383" cy="5103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Oval 8"/>
            <p:cNvSpPr/>
            <p:nvPr/>
          </p:nvSpPr>
          <p:spPr>
            <a:xfrm>
              <a:off x="5199372" y="2152434"/>
              <a:ext cx="510383" cy="510383"/>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Oval 9"/>
            <p:cNvSpPr/>
            <p:nvPr/>
          </p:nvSpPr>
          <p:spPr>
            <a:xfrm>
              <a:off x="4647884" y="2358640"/>
              <a:ext cx="510383" cy="5103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1" name="Oval 10"/>
            <p:cNvSpPr/>
            <p:nvPr/>
          </p:nvSpPr>
          <p:spPr>
            <a:xfrm>
              <a:off x="4354449" y="1827619"/>
              <a:ext cx="510383" cy="51038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Oval 12"/>
            <p:cNvSpPr/>
            <p:nvPr/>
          </p:nvSpPr>
          <p:spPr>
            <a:xfrm>
              <a:off x="2037818" y="1098000"/>
              <a:ext cx="2076091" cy="2076091"/>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Oval 13"/>
            <p:cNvSpPr/>
            <p:nvPr/>
          </p:nvSpPr>
          <p:spPr>
            <a:xfrm>
              <a:off x="1155895" y="3617818"/>
              <a:ext cx="2076091" cy="2076091"/>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Oval 14"/>
            <p:cNvSpPr/>
            <p:nvPr/>
          </p:nvSpPr>
          <p:spPr>
            <a:xfrm>
              <a:off x="3764716" y="4248436"/>
              <a:ext cx="2076091" cy="2076091"/>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3" name="Group 2"/>
          <p:cNvGrpSpPr/>
          <p:nvPr/>
        </p:nvGrpSpPr>
        <p:grpSpPr>
          <a:xfrm>
            <a:off x="430584" y="3950499"/>
            <a:ext cx="3646361" cy="2671963"/>
            <a:chOff x="8025179" y="1595080"/>
            <a:chExt cx="3646361" cy="2671963"/>
          </a:xfrm>
        </p:grpSpPr>
        <p:sp>
          <p:nvSpPr>
            <p:cNvPr id="18" name="Oval 17"/>
            <p:cNvSpPr/>
            <p:nvPr/>
          </p:nvSpPr>
          <p:spPr>
            <a:xfrm>
              <a:off x="8043032" y="1595080"/>
              <a:ext cx="597018" cy="597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TextBox 18"/>
            <p:cNvSpPr txBox="1"/>
            <p:nvPr/>
          </p:nvSpPr>
          <p:spPr>
            <a:xfrm>
              <a:off x="8724900" y="1615025"/>
              <a:ext cx="1877437" cy="523220"/>
            </a:xfrm>
            <a:prstGeom prst="rect">
              <a:avLst/>
            </a:prstGeom>
            <a:noFill/>
          </p:spPr>
          <p:txBody>
            <a:bodyPr wrap="none" rtlCol="0">
              <a:spAutoFit/>
            </a:bodyPr>
            <a:lstStyle/>
            <a:p>
              <a:pPr>
                <a:defRPr/>
              </a:pPr>
              <a:r>
                <a:rPr lang="en-US" sz="2800" dirty="0" smtClean="0">
                  <a:solidFill>
                    <a:prstClr val="black"/>
                  </a:solidFill>
                </a:rPr>
                <a:t>Local groups</a:t>
              </a:r>
              <a:endParaRPr lang="en-US" sz="2800" dirty="0">
                <a:solidFill>
                  <a:prstClr val="black"/>
                </a:solidFill>
              </a:endParaRPr>
            </a:p>
          </p:txBody>
        </p:sp>
        <p:sp>
          <p:nvSpPr>
            <p:cNvPr id="20" name="Oval 19"/>
            <p:cNvSpPr>
              <a:spLocks noChangeAspect="1"/>
            </p:cNvSpPr>
            <p:nvPr/>
          </p:nvSpPr>
          <p:spPr>
            <a:xfrm>
              <a:off x="8042432" y="2291043"/>
              <a:ext cx="597600" cy="597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8724900" y="2311373"/>
              <a:ext cx="2222083" cy="523220"/>
            </a:xfrm>
            <a:prstGeom prst="rect">
              <a:avLst/>
            </a:prstGeom>
            <a:noFill/>
          </p:spPr>
          <p:txBody>
            <a:bodyPr wrap="none" rtlCol="0">
              <a:spAutoFit/>
            </a:bodyPr>
            <a:lstStyle/>
            <a:p>
              <a:pPr>
                <a:defRPr/>
              </a:pPr>
              <a:r>
                <a:rPr lang="en-US" sz="2800" smtClean="0">
                  <a:solidFill>
                    <a:prstClr val="black"/>
                  </a:solidFill>
                </a:rPr>
                <a:t>Affinity groups</a:t>
              </a:r>
              <a:endParaRPr lang="en-US" sz="2800">
                <a:solidFill>
                  <a:prstClr val="black"/>
                </a:solidFill>
              </a:endParaRPr>
            </a:p>
          </p:txBody>
        </p:sp>
        <p:sp>
          <p:nvSpPr>
            <p:cNvPr id="22" name="Oval 21"/>
            <p:cNvSpPr>
              <a:spLocks noChangeAspect="1"/>
            </p:cNvSpPr>
            <p:nvPr/>
          </p:nvSpPr>
          <p:spPr>
            <a:xfrm>
              <a:off x="8025179" y="2965614"/>
              <a:ext cx="597600" cy="597600"/>
            </a:xfrm>
            <a:prstGeom prst="ellips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TextBox 22"/>
            <p:cNvSpPr txBox="1"/>
            <p:nvPr/>
          </p:nvSpPr>
          <p:spPr>
            <a:xfrm>
              <a:off x="8724900" y="3003197"/>
              <a:ext cx="2359877" cy="523220"/>
            </a:xfrm>
            <a:prstGeom prst="rect">
              <a:avLst/>
            </a:prstGeom>
            <a:noFill/>
          </p:spPr>
          <p:txBody>
            <a:bodyPr wrap="none" rtlCol="0">
              <a:spAutoFit/>
            </a:bodyPr>
            <a:lstStyle/>
            <a:p>
              <a:pPr>
                <a:defRPr/>
              </a:pPr>
              <a:r>
                <a:rPr lang="en-US" sz="2800" smtClean="0">
                  <a:solidFill>
                    <a:prstClr val="black"/>
                  </a:solidFill>
                </a:rPr>
                <a:t>Working groups</a:t>
              </a:r>
              <a:endParaRPr lang="en-US" sz="2800">
                <a:solidFill>
                  <a:prstClr val="black"/>
                </a:solidFill>
              </a:endParaRPr>
            </a:p>
          </p:txBody>
        </p:sp>
        <p:sp>
          <p:nvSpPr>
            <p:cNvPr id="24" name="Oval 23"/>
            <p:cNvSpPr>
              <a:spLocks noChangeAspect="1"/>
            </p:cNvSpPr>
            <p:nvPr/>
          </p:nvSpPr>
          <p:spPr>
            <a:xfrm>
              <a:off x="8025179" y="3669443"/>
              <a:ext cx="597600" cy="5976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p:cNvSpPr txBox="1"/>
            <p:nvPr/>
          </p:nvSpPr>
          <p:spPr>
            <a:xfrm>
              <a:off x="8724900" y="3660282"/>
              <a:ext cx="2946640" cy="523220"/>
            </a:xfrm>
            <a:prstGeom prst="rect">
              <a:avLst/>
            </a:prstGeom>
            <a:noFill/>
          </p:spPr>
          <p:txBody>
            <a:bodyPr wrap="none" rtlCol="0">
              <a:spAutoFit/>
            </a:bodyPr>
            <a:lstStyle/>
            <a:p>
              <a:pPr>
                <a:defRPr/>
              </a:pPr>
              <a:r>
                <a:rPr lang="en-US" sz="2800" smtClean="0">
                  <a:solidFill>
                    <a:prstClr val="black"/>
                  </a:solidFill>
                </a:rPr>
                <a:t>Coordinating groups</a:t>
              </a:r>
              <a:endParaRPr lang="en-US" sz="2800">
                <a:solidFill>
                  <a:prstClr val="black"/>
                </a:solidFill>
              </a:endParaRPr>
            </a:p>
          </p:txBody>
        </p:sp>
      </p:grpSp>
      <p:sp>
        <p:nvSpPr>
          <p:cNvPr id="26" name="TextBox 25"/>
          <p:cNvSpPr txBox="1"/>
          <p:nvPr/>
        </p:nvSpPr>
        <p:spPr>
          <a:xfrm>
            <a:off x="2361420" y="144000"/>
            <a:ext cx="7506029" cy="646331"/>
          </a:xfrm>
          <a:prstGeom prst="rect">
            <a:avLst/>
          </a:prstGeom>
          <a:noFill/>
        </p:spPr>
        <p:txBody>
          <a:bodyPr wrap="none" rtlCol="0">
            <a:spAutoFit/>
          </a:bodyPr>
          <a:lstStyle/>
          <a:p>
            <a:pPr algn="ctr">
              <a:defRPr/>
            </a:pPr>
            <a:r>
              <a:rPr lang="en-US" sz="3600" smtClean="0">
                <a:solidFill>
                  <a:prstClr val="black"/>
                </a:solidFill>
              </a:rPr>
              <a:t>We are de-centralised and self-organising</a:t>
            </a:r>
          </a:p>
        </p:txBody>
      </p:sp>
    </p:spTree>
    <p:extLst>
      <p:ext uri="{BB962C8B-B14F-4D97-AF65-F5344CB8AC3E}">
        <p14:creationId xmlns:p14="http://schemas.microsoft.com/office/powerpoint/2010/main" val="2944736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EE6A"/>
        </a:solidFill>
        <a:effectLst/>
      </p:bgPr>
    </p:bg>
    <p:spTree>
      <p:nvGrpSpPr>
        <p:cNvPr id="1" name=""/>
        <p:cNvGrpSpPr/>
        <p:nvPr/>
      </p:nvGrpSpPr>
      <p:grpSpPr>
        <a:xfrm>
          <a:off x="0" y="0"/>
          <a:ext cx="0" cy="0"/>
          <a:chOff x="0" y="0"/>
          <a:chExt cx="0" cy="0"/>
        </a:xfrm>
      </p:grpSpPr>
      <p:pic>
        <p:nvPicPr>
          <p:cNvPr id="5" name="Google Shape;442;p65"/>
          <p:cNvPicPr preferRelativeResize="0"/>
          <p:nvPr/>
        </p:nvPicPr>
        <p:blipFill rotWithShape="1">
          <a:blip r:embed="rId3">
            <a:alphaModFix/>
            <a:duotone>
              <a:schemeClr val="bg2">
                <a:shade val="45000"/>
                <a:satMod val="135000"/>
              </a:schemeClr>
              <a:prstClr val="white"/>
            </a:duotone>
          </a:blip>
          <a:srcRect/>
          <a:stretch/>
        </p:blipFill>
        <p:spPr>
          <a:xfrm>
            <a:off x="1" y="0"/>
            <a:ext cx="12192000" cy="6858000"/>
          </a:xfrm>
          <a:prstGeom prst="rect">
            <a:avLst/>
          </a:prstGeom>
          <a:noFill/>
          <a:ln>
            <a:noFill/>
          </a:ln>
        </p:spPr>
      </p:pic>
      <p:pic>
        <p:nvPicPr>
          <p:cNvPr id="11" name="Graphic 10">
            <a:extLst>
              <a:ext uri="{FF2B5EF4-FFF2-40B4-BE49-F238E27FC236}">
                <a16:creationId xmlns:a16="http://schemas.microsoft.com/office/drawing/2014/main" id="{89757A8D-1A3E-434D-AE90-810F575191A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055781" y="1042967"/>
            <a:ext cx="3041206" cy="1287381"/>
          </a:xfrm>
          <a:prstGeom prst="rect">
            <a:avLst/>
          </a:prstGeom>
        </p:spPr>
      </p:pic>
      <p:sp>
        <p:nvSpPr>
          <p:cNvPr id="2" name="TextBox 1"/>
          <p:cNvSpPr txBox="1"/>
          <p:nvPr/>
        </p:nvSpPr>
        <p:spPr>
          <a:xfrm>
            <a:off x="955963" y="3070680"/>
            <a:ext cx="10964861" cy="3046988"/>
          </a:xfrm>
          <a:prstGeom prst="rect">
            <a:avLst/>
          </a:prstGeom>
          <a:noFill/>
        </p:spPr>
        <p:txBody>
          <a:bodyPr wrap="none" rtlCol="0">
            <a:spAutoFit/>
          </a:bodyPr>
          <a:lstStyle/>
          <a:p>
            <a:pPr>
              <a:defRPr/>
            </a:pPr>
            <a:r>
              <a:rPr lang="en-US" sz="9600" dirty="0">
                <a:solidFill>
                  <a:prstClr val="black"/>
                </a:solidFill>
              </a:rPr>
              <a:t>Our core activities are  </a:t>
            </a:r>
            <a:br>
              <a:rPr lang="en-US" sz="9600" dirty="0">
                <a:solidFill>
                  <a:prstClr val="black"/>
                </a:solidFill>
              </a:rPr>
            </a:br>
            <a:r>
              <a:rPr lang="en-US" sz="9600" dirty="0">
                <a:solidFill>
                  <a:prstClr val="black"/>
                </a:solidFill>
              </a:rPr>
              <a:t>ACTIONS</a:t>
            </a:r>
            <a:endParaRPr lang="en-GB" sz="9600" dirty="0">
              <a:solidFill>
                <a:prstClr val="black"/>
              </a:solidFill>
            </a:endParaRPr>
          </a:p>
        </p:txBody>
      </p:sp>
    </p:spTree>
    <p:extLst>
      <p:ext uri="{BB962C8B-B14F-4D97-AF65-F5344CB8AC3E}">
        <p14:creationId xmlns:p14="http://schemas.microsoft.com/office/powerpoint/2010/main" val="1656219992"/>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0F14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206" y="-1"/>
            <a:ext cx="12183794" cy="6857735"/>
          </a:xfrm>
          <a:prstGeom prst="rect">
            <a:avLst/>
          </a:prstGeom>
        </p:spPr>
      </p:pic>
      <p:sp>
        <p:nvSpPr>
          <p:cNvPr id="2" name="Title 1"/>
          <p:cNvSpPr txBox="1">
            <a:spLocks/>
          </p:cNvSpPr>
          <p:nvPr/>
        </p:nvSpPr>
        <p:spPr>
          <a:xfrm>
            <a:off x="8206" y="138853"/>
            <a:ext cx="12183794" cy="590931"/>
          </a:xfrm>
          <a:prstGeom prst="rect">
            <a:avLst/>
          </a:prstGeom>
        </p:spPr>
        <p:txBody>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We aim to make governments worldwide listen to their people and take action on the planetary crisis</a:t>
            </a: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8800" y="2466600"/>
            <a:ext cx="5834400" cy="1924800"/>
          </a:xfrm>
          <a:prstGeom prst="rect">
            <a:avLst/>
          </a:prstGeom>
        </p:spPr>
      </p:pic>
    </p:spTree>
    <p:extLst>
      <p:ext uri="{BB962C8B-B14F-4D97-AF65-F5344CB8AC3E}">
        <p14:creationId xmlns:p14="http://schemas.microsoft.com/office/powerpoint/2010/main" val="280954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ECB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can you do yourself?</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434" y="326240"/>
            <a:ext cx="2910570" cy="4218218"/>
          </a:xfrm>
          <a:prstGeom prst="rect">
            <a:avLst/>
          </a:prstGeom>
        </p:spPr>
      </p:pic>
      <p:grpSp>
        <p:nvGrpSpPr>
          <p:cNvPr id="10" name="Group 9"/>
          <p:cNvGrpSpPr/>
          <p:nvPr/>
        </p:nvGrpSpPr>
        <p:grpSpPr>
          <a:xfrm>
            <a:off x="590632" y="2601970"/>
            <a:ext cx="2446135" cy="4070375"/>
            <a:chOff x="4564265" y="2033685"/>
            <a:chExt cx="2446135" cy="4070375"/>
          </a:xfrm>
        </p:grpSpPr>
        <p:sp>
          <p:nvSpPr>
            <p:cNvPr id="7" name="TextBox 6"/>
            <p:cNvSpPr txBox="1"/>
            <p:nvPr/>
          </p:nvSpPr>
          <p:spPr>
            <a:xfrm>
              <a:off x="4564265" y="5088397"/>
              <a:ext cx="2446135" cy="1015663"/>
            </a:xfrm>
            <a:prstGeom prst="rect">
              <a:avLst/>
            </a:prstGeom>
            <a:noFill/>
          </p:spPr>
          <p:txBody>
            <a:bodyPr wrap="square" rtlCol="0">
              <a:spAutoFit/>
            </a:bodyPr>
            <a:lstStyle/>
            <a:p>
              <a:r>
                <a:rPr lang="en-US" sz="2000" smtClean="0"/>
                <a:t>Talk to your parents:</a:t>
              </a:r>
            </a:p>
            <a:p>
              <a:r>
                <a:rPr lang="en-US" sz="2000" smtClean="0"/>
                <a:t>adults listen to their children!</a:t>
              </a:r>
              <a:endParaRPr lang="en-US" sz="2000"/>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4266" y="2033685"/>
              <a:ext cx="1926182" cy="3251934"/>
            </a:xfrm>
            <a:prstGeom prst="rect">
              <a:avLst/>
            </a:prstGeom>
          </p:spPr>
        </p:pic>
      </p:grpSp>
      <p:grpSp>
        <p:nvGrpSpPr>
          <p:cNvPr id="13" name="Group 12"/>
          <p:cNvGrpSpPr/>
          <p:nvPr/>
        </p:nvGrpSpPr>
        <p:grpSpPr>
          <a:xfrm>
            <a:off x="5364073" y="1118822"/>
            <a:ext cx="4554071" cy="2966295"/>
            <a:chOff x="6499508" y="1119481"/>
            <a:chExt cx="5118383" cy="3333860"/>
          </a:xfrm>
        </p:grpSpPr>
        <p:pic>
          <p:nvPicPr>
            <p:cNvPr id="11" name="Picture 10"/>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6499508" y="1119481"/>
              <a:ext cx="5118383" cy="2481640"/>
            </a:xfrm>
            <a:prstGeom prst="rect">
              <a:avLst/>
            </a:prstGeom>
          </p:spPr>
        </p:pic>
        <p:sp>
          <p:nvSpPr>
            <p:cNvPr id="12" name="TextBox 11"/>
            <p:cNvSpPr txBox="1"/>
            <p:nvPr/>
          </p:nvSpPr>
          <p:spPr>
            <a:xfrm>
              <a:off x="7016813" y="3657738"/>
              <a:ext cx="4439794" cy="795603"/>
            </a:xfrm>
            <a:prstGeom prst="rect">
              <a:avLst/>
            </a:prstGeom>
            <a:noFill/>
          </p:spPr>
          <p:txBody>
            <a:bodyPr wrap="square" rtlCol="0">
              <a:spAutoFit/>
            </a:bodyPr>
            <a:lstStyle/>
            <a:p>
              <a:r>
                <a:rPr lang="en-US" sz="2000" smtClean="0"/>
                <a:t>Write to your MP: </a:t>
              </a:r>
            </a:p>
            <a:p>
              <a:r>
                <a:rPr lang="en-US" sz="2000" smtClean="0"/>
                <a:t>MPs care about their voters</a:t>
              </a:r>
              <a:endParaRPr lang="en-US" sz="2000"/>
            </a:p>
          </p:txBody>
        </p:sp>
      </p:grpSp>
      <p:grpSp>
        <p:nvGrpSpPr>
          <p:cNvPr id="4" name="Group 3"/>
          <p:cNvGrpSpPr/>
          <p:nvPr/>
        </p:nvGrpSpPr>
        <p:grpSpPr>
          <a:xfrm>
            <a:off x="4529020" y="4451465"/>
            <a:ext cx="6224175" cy="2040727"/>
            <a:chOff x="3798366" y="4527191"/>
            <a:chExt cx="6224175" cy="2040727"/>
          </a:xfrm>
        </p:grpSpPr>
        <p:pic>
          <p:nvPicPr>
            <p:cNvPr id="18" name="Picture 17"/>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21912"/>
            <a:stretch/>
          </p:blipFill>
          <p:spPr>
            <a:xfrm>
              <a:off x="3798366" y="4527191"/>
              <a:ext cx="2746098" cy="1978121"/>
            </a:xfrm>
            <a:prstGeom prst="rect">
              <a:avLst/>
            </a:prstGeom>
          </p:spPr>
        </p:pic>
        <p:sp>
          <p:nvSpPr>
            <p:cNvPr id="17" name="TextBox 16"/>
            <p:cNvSpPr txBox="1"/>
            <p:nvPr/>
          </p:nvSpPr>
          <p:spPr>
            <a:xfrm>
              <a:off x="6740885" y="5244479"/>
              <a:ext cx="3281656" cy="1323439"/>
            </a:xfrm>
            <a:prstGeom prst="rect">
              <a:avLst/>
            </a:prstGeom>
            <a:noFill/>
          </p:spPr>
          <p:txBody>
            <a:bodyPr wrap="square" rtlCol="0">
              <a:spAutoFit/>
            </a:bodyPr>
            <a:lstStyle/>
            <a:p>
              <a:r>
                <a:rPr lang="en-US" sz="2000" smtClean="0"/>
                <a:t>Make personal changes to your own lifestyle: it makes you feel better, and has a surprising influence on those around you!</a:t>
              </a:r>
              <a:endParaRPr lang="en-US" sz="2000"/>
            </a:p>
          </p:txBody>
        </p:sp>
      </p:grpSp>
    </p:spTree>
    <p:extLst>
      <p:ext uri="{BB962C8B-B14F-4D97-AF65-F5344CB8AC3E}">
        <p14:creationId xmlns:p14="http://schemas.microsoft.com/office/powerpoint/2010/main" val="1467721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3"/>
          <a:stretch/>
        </p:blipFill>
        <p:spPr>
          <a:xfrm>
            <a:off x="0" y="1219200"/>
            <a:ext cx="12200206" cy="5638800"/>
          </a:xfrm>
          <a:prstGeom prst="rect">
            <a:avLst/>
          </a:prstGeom>
        </p:spPr>
      </p:pic>
      <p:sp>
        <p:nvSpPr>
          <p:cNvPr id="4" name="Title 1"/>
          <p:cNvSpPr txBox="1">
            <a:spLocks/>
          </p:cNvSpPr>
          <p:nvPr/>
        </p:nvSpPr>
        <p:spPr>
          <a:xfrm>
            <a:off x="8206" y="138853"/>
            <a:ext cx="12183794" cy="590931"/>
          </a:xfrm>
          <a:prstGeom prst="rect">
            <a:avLst/>
          </a:prstGeom>
        </p:spPr>
        <p:txBody>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t>And you could join Extinction Rebellion Youth…</a:t>
            </a:r>
            <a:endParaRPr lang="en-US" sz="4000"/>
          </a:p>
        </p:txBody>
      </p:sp>
    </p:spTree>
    <p:extLst>
      <p:ext uri="{BB962C8B-B14F-4D97-AF65-F5344CB8AC3E}">
        <p14:creationId xmlns:p14="http://schemas.microsoft.com/office/powerpoint/2010/main" val="3582383"/>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595959"/>
              </a:clrFrom>
              <a:clrTo>
                <a:srgbClr val="595959">
                  <a:alpha val="0"/>
                </a:srgbClr>
              </a:clrTo>
            </a:clrChange>
          </a:blip>
          <a:stretch>
            <a:fillRect/>
          </a:stretch>
        </p:blipFill>
        <p:spPr>
          <a:xfrm>
            <a:off x="3349144" y="1027486"/>
            <a:ext cx="5525271" cy="5525271"/>
          </a:xfrm>
          <a:prstGeom prst="rect">
            <a:avLst/>
          </a:prstGeom>
        </p:spPr>
      </p:pic>
      <p:sp>
        <p:nvSpPr>
          <p:cNvPr id="7" name="TextBox 6"/>
          <p:cNvSpPr txBox="1"/>
          <p:nvPr/>
        </p:nvSpPr>
        <p:spPr>
          <a:xfrm>
            <a:off x="3478307" y="2734653"/>
            <a:ext cx="5306463" cy="797654"/>
          </a:xfrm>
          <a:prstGeom prst="rect">
            <a:avLst/>
          </a:prstGeom>
          <a:solidFill>
            <a:srgbClr val="595959"/>
          </a:solidFill>
        </p:spPr>
        <p:txBody>
          <a:bodyPr wrap="square" rtlCol="0">
            <a:spAutoFit/>
          </a:bodyPr>
          <a:lstStyle/>
          <a:p>
            <a:pPr algn="ctr">
              <a:lnSpc>
                <a:spcPts val="5500"/>
              </a:lnSpc>
            </a:pPr>
            <a:r>
              <a:rPr lang="en-US" sz="3200" smtClean="0">
                <a:solidFill>
                  <a:prstClr val="white"/>
                </a:solidFill>
              </a:rPr>
              <a:t>We depend on its </a:t>
            </a:r>
            <a:r>
              <a:rPr lang="en-US" sz="3200" smtClean="0">
                <a:solidFill>
                  <a:srgbClr val="7CB7ED"/>
                </a:solidFill>
              </a:rPr>
              <a:t>climate</a:t>
            </a:r>
          </a:p>
        </p:txBody>
      </p:sp>
      <p:sp>
        <p:nvSpPr>
          <p:cNvPr id="8" name="TextBox 7"/>
          <p:cNvSpPr txBox="1"/>
          <p:nvPr/>
        </p:nvSpPr>
        <p:spPr>
          <a:xfrm>
            <a:off x="3326374" y="3870858"/>
            <a:ext cx="5512827" cy="797654"/>
          </a:xfrm>
          <a:prstGeom prst="rect">
            <a:avLst/>
          </a:prstGeom>
          <a:solidFill>
            <a:srgbClr val="595959"/>
          </a:solidFill>
        </p:spPr>
        <p:txBody>
          <a:bodyPr wrap="square" rtlCol="0">
            <a:spAutoFit/>
          </a:bodyPr>
          <a:lstStyle/>
          <a:p>
            <a:pPr algn="ctr">
              <a:lnSpc>
                <a:spcPts val="5500"/>
              </a:lnSpc>
            </a:pPr>
            <a:r>
              <a:rPr lang="en-US" sz="3200" smtClean="0">
                <a:solidFill>
                  <a:prstClr val="white"/>
                </a:solidFill>
              </a:rPr>
              <a:t>We depend on its </a:t>
            </a:r>
            <a:r>
              <a:rPr lang="en-US" sz="3200" smtClean="0">
                <a:solidFill>
                  <a:srgbClr val="92D050"/>
                </a:solidFill>
              </a:rPr>
              <a:t>ecology</a:t>
            </a:r>
          </a:p>
        </p:txBody>
      </p:sp>
      <p:sp>
        <p:nvSpPr>
          <p:cNvPr id="11" name="Title 1"/>
          <p:cNvSpPr txBox="1">
            <a:spLocks/>
          </p:cNvSpPr>
          <p:nvPr/>
        </p:nvSpPr>
        <p:spPr>
          <a:xfrm>
            <a:off x="838200" y="242885"/>
            <a:ext cx="10515600" cy="447675"/>
          </a:xfrm>
          <a:prstGeom prst="rect">
            <a:avLst/>
          </a:prstGeom>
        </p:spPr>
        <p:txBody>
          <a:bodyPr vert="horz" wrap="square" lIns="91440" tIns="45720" rIns="91440" bIns="45720" rtlCol="0" anchor="t">
            <a:noAutofit/>
          </a:bodyPr>
          <a:lstStyle>
            <a:lvl1pPr algn="ctr" defTabSz="914400" rtl="0" eaLnBrk="1" latinLnBrk="0" hangingPunct="1">
              <a:lnSpc>
                <a:spcPct val="90000"/>
              </a:lnSpc>
              <a:spcBef>
                <a:spcPct val="0"/>
              </a:spcBef>
              <a:buNone/>
              <a:defRPr sz="3600" kern="1200">
                <a:solidFill>
                  <a:schemeClr val="tx1"/>
                </a:solidFill>
                <a:latin typeface="FUCXED CAPS" pitchFamily="50" charset="0"/>
                <a:ea typeface="+mj-ea"/>
                <a:cs typeface="+mj-cs"/>
              </a:defRPr>
            </a:lvl1pPr>
          </a:lstStyle>
          <a:p>
            <a:r>
              <a:rPr lang="en-US" dirty="0" smtClean="0">
                <a:solidFill>
                  <a:schemeClr val="bg1"/>
                </a:solidFill>
                <a:latin typeface="+mn-lt"/>
              </a:rPr>
              <a:t>The earth is our only life support system</a:t>
            </a:r>
            <a:endParaRPr lang="en-US" dirty="0">
              <a:solidFill>
                <a:schemeClr val="bg1"/>
              </a:solidFill>
              <a:latin typeface="+mn-lt"/>
            </a:endParaRPr>
          </a:p>
        </p:txBody>
      </p:sp>
      <p:sp>
        <p:nvSpPr>
          <p:cNvPr id="2" name="Title 1"/>
          <p:cNvSpPr>
            <a:spLocks noGrp="1"/>
          </p:cNvSpPr>
          <p:nvPr>
            <p:ph type="title"/>
          </p:nvPr>
        </p:nvSpPr>
        <p:spPr>
          <a:xfrm>
            <a:off x="2895600" y="904204"/>
            <a:ext cx="6491288" cy="590931"/>
          </a:xfrm>
        </p:spPr>
        <p:txBody>
          <a:bodyPr>
            <a:noAutofit/>
          </a:bodyPr>
          <a:lstStyle/>
          <a:p>
            <a:r>
              <a:rPr lang="en-GB" dirty="0" smtClean="0">
                <a:solidFill>
                  <a:schemeClr val="bg1"/>
                </a:solidFill>
                <a:latin typeface="+mn-lt"/>
              </a:rPr>
              <a:t>We depend on it for our survival</a:t>
            </a:r>
            <a:endParaRPr lang="en-GB" dirty="0">
              <a:solidFill>
                <a:schemeClr val="bg1"/>
              </a:solidFill>
              <a:latin typeface="+mn-lt"/>
            </a:endParaRPr>
          </a:p>
        </p:txBody>
      </p:sp>
    </p:spTree>
    <p:extLst>
      <p:ext uri="{BB962C8B-B14F-4D97-AF65-F5344CB8AC3E}">
        <p14:creationId xmlns:p14="http://schemas.microsoft.com/office/powerpoint/2010/main" val="7275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206" y="1141307"/>
            <a:ext cx="12192000" cy="5716693"/>
          </a:xfrm>
          <a:prstGeom prst="rect">
            <a:avLst/>
          </a:prstGeom>
        </p:spPr>
      </p:pic>
      <p:sp>
        <p:nvSpPr>
          <p:cNvPr id="12" name="TextBox 11"/>
          <p:cNvSpPr txBox="1"/>
          <p:nvPr/>
        </p:nvSpPr>
        <p:spPr>
          <a:xfrm>
            <a:off x="8207" y="1141307"/>
            <a:ext cx="10964594" cy="5509200"/>
          </a:xfrm>
          <a:prstGeom prst="rect">
            <a:avLst/>
          </a:prstGeom>
          <a:solidFill>
            <a:srgbClr val="FFFFFF">
              <a:alpha val="63137"/>
            </a:srgbClr>
          </a:solidFill>
          <a:effectLst>
            <a:softEdge rad="317500"/>
          </a:effectLst>
        </p:spPr>
        <p:txBody>
          <a:bodyPr wrap="square" rtlCol="0">
            <a:spAutoFit/>
          </a:bodyPr>
          <a:lstStyle/>
          <a:p>
            <a:pPr marL="1085850">
              <a:buAutoNum type="arabicPeriod"/>
              <a:defRPr/>
            </a:pPr>
            <a:r>
              <a:rPr lang="en-US" sz="3200" dirty="0" smtClean="0">
                <a:solidFill>
                  <a:prstClr val="black"/>
                </a:solidFill>
                <a:cs typeface="Arial" panose="020B0604020202020204" pitchFamily="34" charset="0"/>
              </a:rPr>
              <a:t>Fill out the form or visit </a:t>
            </a:r>
          </a:p>
          <a:p>
            <a:pPr marL="1085850">
              <a:defRPr/>
            </a:pPr>
            <a:r>
              <a:rPr lang="en-US" sz="3200" dirty="0">
                <a:solidFill>
                  <a:schemeClr val="accent2">
                    <a:lumMod val="75000"/>
                  </a:schemeClr>
                </a:solidFill>
              </a:rPr>
              <a:t>https://</a:t>
            </a:r>
            <a:r>
              <a:rPr lang="en-US" sz="3200" dirty="0" smtClean="0">
                <a:solidFill>
                  <a:schemeClr val="accent2">
                    <a:lumMod val="75000"/>
                  </a:schemeClr>
                </a:solidFill>
              </a:rPr>
              <a:t>actionnetwork.org/forms/join-the-xr-youth-network-2</a:t>
            </a:r>
            <a:endParaRPr lang="en-US" sz="3200" dirty="0" smtClean="0">
              <a:solidFill>
                <a:schemeClr val="accent2">
                  <a:lumMod val="75000"/>
                </a:schemeClr>
              </a:solidFill>
              <a:cs typeface="Arial" panose="020B0604020202020204" pitchFamily="34" charset="0"/>
            </a:endParaRPr>
          </a:p>
          <a:p>
            <a:pPr marL="1085850">
              <a:defRPr/>
            </a:pPr>
            <a:endParaRPr lang="en-US" sz="3200" dirty="0" smtClean="0">
              <a:solidFill>
                <a:prstClr val="black"/>
              </a:solidFill>
              <a:cs typeface="Arial" panose="020B0604020202020204" pitchFamily="34" charset="0"/>
            </a:endParaRPr>
          </a:p>
          <a:p>
            <a:pPr marL="1085850">
              <a:defRPr/>
            </a:pPr>
            <a:r>
              <a:rPr lang="en-US" sz="3200" dirty="0" smtClean="0">
                <a:solidFill>
                  <a:prstClr val="black"/>
                </a:solidFill>
                <a:cs typeface="Arial" panose="020B0604020202020204" pitchFamily="34" charset="0"/>
              </a:rPr>
              <a:t>2. Join them on Facebook to find out when/where </a:t>
            </a:r>
          </a:p>
          <a:p>
            <a:pPr marL="1085850">
              <a:defRPr/>
            </a:pPr>
            <a:r>
              <a:rPr lang="en-US" sz="3200" dirty="0" smtClean="0">
                <a:solidFill>
                  <a:prstClr val="black"/>
                </a:solidFill>
                <a:cs typeface="Arial" panose="020B0604020202020204" pitchFamily="34" charset="0"/>
              </a:rPr>
              <a:t>their next meeting is </a:t>
            </a:r>
          </a:p>
          <a:p>
            <a:pPr marL="1085850">
              <a:defRPr/>
            </a:pPr>
            <a:endParaRPr lang="en-US" sz="3200" dirty="0" smtClean="0">
              <a:solidFill>
                <a:prstClr val="black"/>
              </a:solidFill>
              <a:cs typeface="Arial" panose="020B0604020202020204" pitchFamily="34" charset="0"/>
            </a:endParaRPr>
          </a:p>
          <a:p>
            <a:pPr marL="1085850">
              <a:defRPr/>
            </a:pPr>
            <a:r>
              <a:rPr lang="en-US" sz="3200" dirty="0" smtClean="0">
                <a:solidFill>
                  <a:prstClr val="black"/>
                </a:solidFill>
                <a:cs typeface="Arial" panose="020B0604020202020204" pitchFamily="34" charset="0"/>
              </a:rPr>
              <a:t>3. Offer your time (as little or as much as you want)</a:t>
            </a:r>
          </a:p>
          <a:p>
            <a:pPr marL="1085850">
              <a:defRPr/>
            </a:pPr>
            <a:r>
              <a:rPr lang="en-US" sz="3200" dirty="0" smtClean="0">
                <a:solidFill>
                  <a:prstClr val="black"/>
                </a:solidFill>
                <a:cs typeface="Arial" panose="020B0604020202020204" pitchFamily="34" charset="0"/>
              </a:rPr>
              <a:t> and share your skills</a:t>
            </a:r>
          </a:p>
          <a:p>
            <a:pPr marL="1085850">
              <a:defRPr/>
            </a:pPr>
            <a:endParaRPr lang="en-US" sz="3200" dirty="0">
              <a:solidFill>
                <a:prstClr val="black"/>
              </a:solidFill>
              <a:cs typeface="Arial" panose="020B0604020202020204" pitchFamily="34" charset="0"/>
            </a:endParaRPr>
          </a:p>
          <a:p>
            <a:pPr marL="1085850">
              <a:defRPr/>
            </a:pPr>
            <a:r>
              <a:rPr lang="en-US" sz="3200" dirty="0" smtClean="0">
                <a:solidFill>
                  <a:prstClr val="black"/>
                </a:solidFill>
                <a:cs typeface="Arial" panose="020B0604020202020204" pitchFamily="34" charset="0"/>
              </a:rPr>
              <a:t>4. Make change happen!</a:t>
            </a:r>
          </a:p>
          <a:p>
            <a:pPr marL="1085850">
              <a:defRPr/>
            </a:pPr>
            <a:endParaRPr lang="en-US" sz="3200" dirty="0" smtClean="0">
              <a:solidFill>
                <a:prstClr val="black"/>
              </a:solidFill>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9598200" y="4660127"/>
            <a:ext cx="1883905" cy="1883905"/>
          </a:xfrm>
          <a:prstGeom prst="rect">
            <a:avLst/>
          </a:prstGeom>
        </p:spPr>
      </p:pic>
      <p:sp>
        <p:nvSpPr>
          <p:cNvPr id="15" name="Title 1"/>
          <p:cNvSpPr txBox="1">
            <a:spLocks/>
          </p:cNvSpPr>
          <p:nvPr/>
        </p:nvSpPr>
        <p:spPr>
          <a:xfrm>
            <a:off x="8206" y="138853"/>
            <a:ext cx="12183794" cy="590931"/>
          </a:xfrm>
          <a:prstGeom prst="rect">
            <a:avLst/>
          </a:prstGeom>
        </p:spPr>
        <p:txBody>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t>And you could join Extinction Rebellion Youth…</a:t>
            </a:r>
            <a:endParaRPr lang="en-US" sz="4000"/>
          </a:p>
        </p:txBody>
      </p:sp>
    </p:spTree>
    <p:extLst>
      <p:ext uri="{BB962C8B-B14F-4D97-AF65-F5344CB8AC3E}">
        <p14:creationId xmlns:p14="http://schemas.microsoft.com/office/powerpoint/2010/main" val="1214452792"/>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595959"/>
              </a:clrFrom>
              <a:clrTo>
                <a:srgbClr val="595959">
                  <a:alpha val="0"/>
                </a:srgbClr>
              </a:clrTo>
            </a:clrChange>
          </a:blip>
          <a:stretch>
            <a:fillRect/>
          </a:stretch>
        </p:blipFill>
        <p:spPr>
          <a:xfrm>
            <a:off x="3349144" y="1027486"/>
            <a:ext cx="5525271" cy="5525271"/>
          </a:xfrm>
          <a:prstGeom prst="rect">
            <a:avLst/>
          </a:prstGeom>
        </p:spPr>
      </p:pic>
      <p:sp>
        <p:nvSpPr>
          <p:cNvPr id="7" name="TextBox 6"/>
          <p:cNvSpPr txBox="1"/>
          <p:nvPr/>
        </p:nvSpPr>
        <p:spPr>
          <a:xfrm>
            <a:off x="3478307" y="2734653"/>
            <a:ext cx="5306463" cy="797654"/>
          </a:xfrm>
          <a:prstGeom prst="rect">
            <a:avLst/>
          </a:prstGeom>
          <a:solidFill>
            <a:srgbClr val="595959"/>
          </a:solidFill>
        </p:spPr>
        <p:txBody>
          <a:bodyPr wrap="square" rtlCol="0">
            <a:spAutoFit/>
          </a:bodyPr>
          <a:lstStyle/>
          <a:p>
            <a:pPr algn="ctr">
              <a:lnSpc>
                <a:spcPts val="5500"/>
              </a:lnSpc>
            </a:pPr>
            <a:r>
              <a:rPr lang="en-US" sz="3200" smtClean="0">
                <a:solidFill>
                  <a:prstClr val="white"/>
                </a:solidFill>
              </a:rPr>
              <a:t>We depend on its </a:t>
            </a:r>
            <a:r>
              <a:rPr lang="en-US" sz="3200" smtClean="0">
                <a:solidFill>
                  <a:srgbClr val="7CB7ED"/>
                </a:solidFill>
              </a:rPr>
              <a:t>climate</a:t>
            </a:r>
          </a:p>
        </p:txBody>
      </p:sp>
      <p:sp>
        <p:nvSpPr>
          <p:cNvPr id="8" name="TextBox 7"/>
          <p:cNvSpPr txBox="1"/>
          <p:nvPr/>
        </p:nvSpPr>
        <p:spPr>
          <a:xfrm>
            <a:off x="3326374" y="3870858"/>
            <a:ext cx="5512827" cy="797654"/>
          </a:xfrm>
          <a:prstGeom prst="rect">
            <a:avLst/>
          </a:prstGeom>
          <a:solidFill>
            <a:srgbClr val="595959"/>
          </a:solidFill>
        </p:spPr>
        <p:txBody>
          <a:bodyPr wrap="square" rtlCol="0">
            <a:spAutoFit/>
          </a:bodyPr>
          <a:lstStyle/>
          <a:p>
            <a:pPr algn="ctr">
              <a:lnSpc>
                <a:spcPts val="5500"/>
              </a:lnSpc>
            </a:pPr>
            <a:r>
              <a:rPr lang="en-US" sz="3200" smtClean="0">
                <a:solidFill>
                  <a:prstClr val="white"/>
                </a:solidFill>
              </a:rPr>
              <a:t>We depend on its </a:t>
            </a:r>
            <a:r>
              <a:rPr lang="en-US" sz="3200" smtClean="0">
                <a:solidFill>
                  <a:srgbClr val="92D050"/>
                </a:solidFill>
              </a:rPr>
              <a:t>ecology</a:t>
            </a:r>
          </a:p>
        </p:txBody>
      </p:sp>
      <p:sp>
        <p:nvSpPr>
          <p:cNvPr id="9" name="TextBox 8"/>
          <p:cNvSpPr txBox="1"/>
          <p:nvPr/>
        </p:nvSpPr>
        <p:spPr>
          <a:xfrm rot="19067304">
            <a:off x="2106939" y="3472030"/>
            <a:ext cx="7951693" cy="797654"/>
          </a:xfrm>
          <a:prstGeom prst="rect">
            <a:avLst/>
          </a:prstGeom>
          <a:solidFill>
            <a:srgbClr val="595959"/>
          </a:solidFill>
        </p:spPr>
        <p:txBody>
          <a:bodyPr wrap="square" rtlCol="0">
            <a:spAutoFit/>
          </a:bodyPr>
          <a:lstStyle/>
          <a:p>
            <a:pPr algn="ctr">
              <a:lnSpc>
                <a:spcPts val="5500"/>
              </a:lnSpc>
            </a:pPr>
            <a:r>
              <a:rPr lang="en-US" sz="4000" smtClean="0">
                <a:solidFill>
                  <a:srgbClr val="F27237"/>
                </a:solidFill>
              </a:rPr>
              <a:t>Both of these are in trouble!</a:t>
            </a:r>
          </a:p>
        </p:txBody>
      </p:sp>
      <p:sp>
        <p:nvSpPr>
          <p:cNvPr id="11" name="Title 1"/>
          <p:cNvSpPr txBox="1">
            <a:spLocks/>
          </p:cNvSpPr>
          <p:nvPr/>
        </p:nvSpPr>
        <p:spPr>
          <a:xfrm>
            <a:off x="838200" y="242885"/>
            <a:ext cx="10515600" cy="447675"/>
          </a:xfrm>
          <a:prstGeom prst="rect">
            <a:avLst/>
          </a:prstGeom>
        </p:spPr>
        <p:txBody>
          <a:bodyPr vert="horz" wrap="square" lIns="91440" tIns="45720" rIns="91440" bIns="45720" rtlCol="0" anchor="t">
            <a:noAutofit/>
          </a:bodyPr>
          <a:lstStyle>
            <a:lvl1pPr algn="ctr" defTabSz="914400" rtl="0" eaLnBrk="1" latinLnBrk="0" hangingPunct="1">
              <a:lnSpc>
                <a:spcPct val="90000"/>
              </a:lnSpc>
              <a:spcBef>
                <a:spcPct val="0"/>
              </a:spcBef>
              <a:buNone/>
              <a:defRPr sz="3600" kern="1200">
                <a:solidFill>
                  <a:schemeClr val="tx1"/>
                </a:solidFill>
                <a:latin typeface="FUCXED CAPS" pitchFamily="50" charset="0"/>
                <a:ea typeface="+mj-ea"/>
                <a:cs typeface="+mj-cs"/>
              </a:defRPr>
            </a:lvl1pPr>
          </a:lstStyle>
          <a:p>
            <a:r>
              <a:rPr lang="en-US" dirty="0" smtClean="0">
                <a:solidFill>
                  <a:schemeClr val="bg1"/>
                </a:solidFill>
                <a:latin typeface="+mn-lt"/>
              </a:rPr>
              <a:t>The earth is our only life support system</a:t>
            </a:r>
            <a:endParaRPr lang="en-US" dirty="0">
              <a:solidFill>
                <a:schemeClr val="bg1"/>
              </a:solidFill>
              <a:latin typeface="+mn-lt"/>
            </a:endParaRPr>
          </a:p>
        </p:txBody>
      </p:sp>
      <p:sp>
        <p:nvSpPr>
          <p:cNvPr id="2" name="Title 1"/>
          <p:cNvSpPr>
            <a:spLocks noGrp="1"/>
          </p:cNvSpPr>
          <p:nvPr>
            <p:ph type="title"/>
          </p:nvPr>
        </p:nvSpPr>
        <p:spPr>
          <a:xfrm>
            <a:off x="2895600" y="904204"/>
            <a:ext cx="6491288" cy="590931"/>
          </a:xfrm>
        </p:spPr>
        <p:txBody>
          <a:bodyPr>
            <a:noAutofit/>
          </a:bodyPr>
          <a:lstStyle/>
          <a:p>
            <a:r>
              <a:rPr lang="en-GB" dirty="0" smtClean="0">
                <a:solidFill>
                  <a:schemeClr val="bg1"/>
                </a:solidFill>
                <a:latin typeface="+mn-lt"/>
              </a:rPr>
              <a:t>We depend on it for our survival</a:t>
            </a:r>
            <a:endParaRPr lang="en-GB" dirty="0">
              <a:solidFill>
                <a:schemeClr val="bg1"/>
              </a:solidFill>
              <a:latin typeface="+mn-lt"/>
            </a:endParaRPr>
          </a:p>
        </p:txBody>
      </p:sp>
    </p:spTree>
    <p:extLst>
      <p:ext uri="{BB962C8B-B14F-4D97-AF65-F5344CB8AC3E}">
        <p14:creationId xmlns:p14="http://schemas.microsoft.com/office/powerpoint/2010/main" val="2078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595959"/>
              </a:clrFrom>
              <a:clrTo>
                <a:srgbClr val="595959">
                  <a:alpha val="0"/>
                </a:srgbClr>
              </a:clrTo>
            </a:clrChange>
          </a:blip>
          <a:stretch>
            <a:fillRect/>
          </a:stretch>
        </p:blipFill>
        <p:spPr>
          <a:xfrm>
            <a:off x="3349144" y="1027486"/>
            <a:ext cx="5525271" cy="5525271"/>
          </a:xfrm>
          <a:prstGeom prst="rect">
            <a:avLst/>
          </a:prstGeom>
        </p:spPr>
      </p:pic>
      <p:sp>
        <p:nvSpPr>
          <p:cNvPr id="2" name="Title 1"/>
          <p:cNvSpPr>
            <a:spLocks noGrp="1"/>
          </p:cNvSpPr>
          <p:nvPr>
            <p:ph type="title"/>
          </p:nvPr>
        </p:nvSpPr>
        <p:spPr/>
        <p:txBody>
          <a:bodyPr>
            <a:normAutofit/>
          </a:bodyPr>
          <a:lstStyle/>
          <a:p>
            <a:r>
              <a:rPr lang="en-GB" smtClean="0">
                <a:solidFill>
                  <a:schemeClr val="bg1"/>
                </a:solidFill>
                <a:latin typeface="+mn-lt"/>
              </a:rPr>
              <a:t>First let’s look at climate</a:t>
            </a:r>
            <a:endParaRPr lang="en-GB">
              <a:solidFill>
                <a:schemeClr val="bg1"/>
              </a:solidFill>
              <a:latin typeface="+mn-lt"/>
            </a:endParaRPr>
          </a:p>
        </p:txBody>
      </p:sp>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endParaRPr>
          </a:p>
        </p:txBody>
      </p:sp>
    </p:spTree>
    <p:extLst>
      <p:ext uri="{BB962C8B-B14F-4D97-AF65-F5344CB8AC3E}">
        <p14:creationId xmlns:p14="http://schemas.microsoft.com/office/powerpoint/2010/main" val="40822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2678" y="1592263"/>
            <a:ext cx="4321175" cy="4321175"/>
          </a:xfrm>
          <a:prstGeom prst="rect">
            <a:avLst/>
          </a:prstGeom>
        </p:spPr>
      </p:pic>
      <p:sp>
        <p:nvSpPr>
          <p:cNvPr id="15" name="TextBox 14"/>
          <p:cNvSpPr txBox="1"/>
          <p:nvPr/>
        </p:nvSpPr>
        <p:spPr>
          <a:xfrm>
            <a:off x="10957560" y="-198120"/>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17" name="TextBox 16"/>
          <p:cNvSpPr txBox="1"/>
          <p:nvPr/>
        </p:nvSpPr>
        <p:spPr>
          <a:xfrm>
            <a:off x="10772829" y="780075"/>
            <a:ext cx="184731" cy="369332"/>
          </a:xfrm>
          <a:prstGeom prst="rect">
            <a:avLst/>
          </a:prstGeom>
          <a:noFill/>
        </p:spPr>
        <p:txBody>
          <a:bodyPr wrap="none" rtlCol="0">
            <a:spAutoFit/>
          </a:bodyPr>
          <a:lstStyle/>
          <a:p>
            <a:pPr>
              <a:defRPr/>
            </a:pPr>
            <a:endParaRPr lang="en-US" dirty="0">
              <a:solidFill>
                <a:prstClr val="black"/>
              </a:solidFill>
              <a:latin typeface="FUCXED CAPS" pitchFamily="50" charset="0"/>
            </a:endParaRPr>
          </a:p>
        </p:txBody>
      </p:sp>
      <p:sp>
        <p:nvSpPr>
          <p:cNvPr id="12" name="TextBox 11"/>
          <p:cNvSpPr txBox="1"/>
          <p:nvPr/>
        </p:nvSpPr>
        <p:spPr>
          <a:xfrm>
            <a:off x="70164" y="144000"/>
            <a:ext cx="12103912" cy="728726"/>
          </a:xfrm>
          <a:prstGeom prst="rect">
            <a:avLst/>
          </a:prstGeom>
          <a:noFill/>
        </p:spPr>
        <p:txBody>
          <a:bodyPr wrap="square" rtlCol="0">
            <a:spAutoFit/>
          </a:bodyPr>
          <a:lstStyle/>
          <a:p>
            <a:pPr algn="ctr">
              <a:lnSpc>
                <a:spcPts val="5500"/>
              </a:lnSpc>
            </a:pPr>
            <a:r>
              <a:rPr lang="en-US" sz="3600" smtClean="0">
                <a:solidFill>
                  <a:srgbClr val="7CB7ED"/>
                </a:solidFill>
              </a:rPr>
              <a:t>What stops us being a ball of ice?</a:t>
            </a:r>
          </a:p>
        </p:txBody>
      </p:sp>
    </p:spTree>
    <p:extLst>
      <p:ext uri="{BB962C8B-B14F-4D97-AF65-F5344CB8AC3E}">
        <p14:creationId xmlns:p14="http://schemas.microsoft.com/office/powerpoint/2010/main" val="215236438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ctr">
          <a:spcBef>
            <a:spcPct val="0"/>
          </a:spcBef>
          <a:defRPr sz="4000" b="1" cap="all" dirty="0">
            <a:solidFill>
              <a:schemeClr val="bg1"/>
            </a:solidFill>
            <a:latin typeface="FUCXED CAPS" pitchFamily="50"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ctr">
          <a:spcBef>
            <a:spcPct val="0"/>
          </a:spcBef>
          <a:defRPr sz="4000" b="1" cap="all" dirty="0">
            <a:solidFill>
              <a:schemeClr val="bg1"/>
            </a:solidFill>
            <a:latin typeface="FUCXED CAPS" pitchFamily="50"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ctr">
          <a:spcBef>
            <a:spcPct val="0"/>
          </a:spcBef>
          <a:defRPr sz="4000" b="1" cap="all" dirty="0">
            <a:solidFill>
              <a:schemeClr val="bg1"/>
            </a:solidFill>
            <a:latin typeface="FUCXED CAPS" pitchFamily="50"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ctr">
          <a:spcBef>
            <a:spcPct val="0"/>
          </a:spcBef>
          <a:defRPr sz="4000" b="1" cap="all" dirty="0">
            <a:solidFill>
              <a:schemeClr val="bg1"/>
            </a:solidFill>
            <a:latin typeface="FUCXED CAPS" pitchFamily="50"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Extinction Rebellion">
      <a:dk1>
        <a:sysClr val="windowText" lastClr="000000"/>
      </a:dk1>
      <a:lt1>
        <a:sysClr val="window" lastClr="FFFFFF"/>
      </a:lt1>
      <a:dk2>
        <a:srgbClr val="222A35"/>
      </a:dk2>
      <a:lt2>
        <a:srgbClr val="E7E6E6"/>
      </a:lt2>
      <a:accent1>
        <a:srgbClr val="14AA37"/>
      </a:accent1>
      <a:accent2>
        <a:srgbClr val="F7EE6A"/>
      </a:accent2>
      <a:accent3>
        <a:srgbClr val="75D0F7"/>
      </a:accent3>
      <a:accent4>
        <a:srgbClr val="ED9BC4"/>
      </a:accent4>
      <a:accent5>
        <a:srgbClr val="986297"/>
      </a:accent5>
      <a:accent6>
        <a:srgbClr val="BED200"/>
      </a:accent6>
      <a:hlink>
        <a:srgbClr val="3860AA"/>
      </a:hlink>
      <a:folHlink>
        <a:srgbClr val="DC4F00"/>
      </a:folHlink>
    </a:clrScheme>
    <a:fontScheme name="Custom 3">
      <a:majorFont>
        <a:latin typeface="Tw Cen MT Condensed Extra Bold"/>
        <a:ea typeface=""/>
        <a:cs typeface=""/>
      </a:majorFont>
      <a:minorFont>
        <a:latin typeface="Tw Cen MT Condensed Extra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a:latin typeface="Tw Cen MT Condensed Extra Bold" panose="020B08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Extinction Rebellion">
      <a:dk1>
        <a:sysClr val="windowText" lastClr="000000"/>
      </a:dk1>
      <a:lt1>
        <a:sysClr val="window" lastClr="FFFFFF"/>
      </a:lt1>
      <a:dk2>
        <a:srgbClr val="222A35"/>
      </a:dk2>
      <a:lt2>
        <a:srgbClr val="E7E6E6"/>
      </a:lt2>
      <a:accent1>
        <a:srgbClr val="14AA37"/>
      </a:accent1>
      <a:accent2>
        <a:srgbClr val="F7EE6A"/>
      </a:accent2>
      <a:accent3>
        <a:srgbClr val="75D0F7"/>
      </a:accent3>
      <a:accent4>
        <a:srgbClr val="ED9BC4"/>
      </a:accent4>
      <a:accent5>
        <a:srgbClr val="986297"/>
      </a:accent5>
      <a:accent6>
        <a:srgbClr val="BED200"/>
      </a:accent6>
      <a:hlink>
        <a:srgbClr val="3860AA"/>
      </a:hlink>
      <a:folHlink>
        <a:srgbClr val="DC4F00"/>
      </a:folHlink>
    </a:clrScheme>
    <a:fontScheme name="Custom 1">
      <a:majorFont>
        <a:latin typeface="Tw Cen MT Condensed Extra Bold"/>
        <a:ea typeface=""/>
        <a:cs typeface=""/>
      </a:majorFont>
      <a:minorFont>
        <a:latin typeface="Tw Cen MT Condensed Extra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a:latin typeface="Tw Cen MT Condensed Extra Bold" panose="020B08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Office Theme">
  <a:themeElements>
    <a:clrScheme name="Extinction Rebellion">
      <a:dk1>
        <a:sysClr val="windowText" lastClr="000000"/>
      </a:dk1>
      <a:lt1>
        <a:sysClr val="window" lastClr="FFFFFF"/>
      </a:lt1>
      <a:dk2>
        <a:srgbClr val="222A35"/>
      </a:dk2>
      <a:lt2>
        <a:srgbClr val="E7E6E6"/>
      </a:lt2>
      <a:accent1>
        <a:srgbClr val="14AA37"/>
      </a:accent1>
      <a:accent2>
        <a:srgbClr val="F7EE6A"/>
      </a:accent2>
      <a:accent3>
        <a:srgbClr val="75D0F7"/>
      </a:accent3>
      <a:accent4>
        <a:srgbClr val="ED9BC4"/>
      </a:accent4>
      <a:accent5>
        <a:srgbClr val="986297"/>
      </a:accent5>
      <a:accent6>
        <a:srgbClr val="BED200"/>
      </a:accent6>
      <a:hlink>
        <a:srgbClr val="3860AA"/>
      </a:hlink>
      <a:folHlink>
        <a:srgbClr val="DC4F00"/>
      </a:folHlink>
    </a:clrScheme>
    <a:fontScheme name="Custom 3">
      <a:majorFont>
        <a:latin typeface="Tw Cen MT Condensed Extra Bold"/>
        <a:ea typeface=""/>
        <a:cs typeface=""/>
      </a:majorFont>
      <a:minorFont>
        <a:latin typeface="Tw Cen MT Condensed Extra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Condensed Extra Bold"/>
        <a:ea typeface=""/>
        <a:cs typeface=""/>
      </a:majorFont>
      <a:minorFont>
        <a:latin typeface="Tw Cen MT Condensed Extra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ctr">
          <a:spcBef>
            <a:spcPct val="0"/>
          </a:spcBef>
          <a:defRPr sz="4000" b="1" cap="all" dirty="0">
            <a:solidFill>
              <a:schemeClr val="bg1"/>
            </a:solidFill>
            <a:latin typeface="FUCXED CAPS" pitchFamily="50" charset="0"/>
          </a:defRPr>
        </a:defPPr>
      </a:lstStyle>
    </a:spDef>
    <a:txDef>
      <a:spPr>
        <a:noFill/>
      </a:spPr>
      <a:bodyPr wrap="non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D675E21CEB6947874B696390DB8600" ma:contentTypeVersion="11" ma:contentTypeDescription="Create a new document." ma:contentTypeScope="" ma:versionID="64c845e0bf10a364c9ef7e005b64e490">
  <xsd:schema xmlns:xsd="http://www.w3.org/2001/XMLSchema" xmlns:xs="http://www.w3.org/2001/XMLSchema" xmlns:p="http://schemas.microsoft.com/office/2006/metadata/properties" xmlns:ns3="202bafab-2fec-4223-b48f-575774eae2a8" xmlns:ns4="3164bd01-03ba-4440-9180-e2fbbdcbb452" targetNamespace="http://schemas.microsoft.com/office/2006/metadata/properties" ma:root="true" ma:fieldsID="4f0d8b0185e52b8f105410cd1dfb15f8" ns3:_="" ns4:_="">
    <xsd:import namespace="202bafab-2fec-4223-b48f-575774eae2a8"/>
    <xsd:import namespace="3164bd01-03ba-4440-9180-e2fbbdcbb45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afab-2fec-4223-b48f-575774eae2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64bd01-03ba-4440-9180-e2fbbdcbb45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19EB01-B621-4F9E-B8B7-1076561332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afab-2fec-4223-b48f-575774eae2a8"/>
    <ds:schemaRef ds:uri="3164bd01-03ba-4440-9180-e2fbbdcbb4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330B02-3DBE-487A-AC46-BF4C21916C7E}">
  <ds:schemaRefs>
    <ds:schemaRef ds:uri="http://schemas.microsoft.com/sharepoint/v3/contenttype/forms"/>
  </ds:schemaRefs>
</ds:datastoreItem>
</file>

<file path=customXml/itemProps3.xml><?xml version="1.0" encoding="utf-8"?>
<ds:datastoreItem xmlns:ds="http://schemas.openxmlformats.org/officeDocument/2006/customXml" ds:itemID="{53B96E6B-8D5D-4109-9260-16FEFB84D2A2}">
  <ds:schemaRefs>
    <ds:schemaRef ds:uri="http://purl.org/dc/elements/1.1/"/>
    <ds:schemaRef ds:uri="http://schemas.microsoft.com/office/2006/metadata/properties"/>
    <ds:schemaRef ds:uri="202bafab-2fec-4223-b48f-575774eae2a8"/>
    <ds:schemaRef ds:uri="http://schemas.microsoft.com/office/2006/documentManagement/types"/>
    <ds:schemaRef ds:uri="3164bd01-03ba-4440-9180-e2fbbdcbb452"/>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38786</TotalTime>
  <Words>7896</Words>
  <Application>Microsoft Office PowerPoint</Application>
  <PresentationFormat>Widescreen</PresentationFormat>
  <Paragraphs>466</Paragraphs>
  <Slides>60</Slides>
  <Notes>60</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60</vt:i4>
      </vt:variant>
    </vt:vector>
  </HeadingPairs>
  <TitlesOfParts>
    <vt:vector size="76" baseType="lpstr">
      <vt:lpstr>FUCXED CAPS</vt:lpstr>
      <vt:lpstr>Calibri</vt:lpstr>
      <vt:lpstr>Tw Cen MT Condensed Extra Bold</vt:lpstr>
      <vt:lpstr>Arial</vt:lpstr>
      <vt:lpstr>Calibri Light</vt:lpstr>
      <vt:lpstr>Office Theme</vt:lpstr>
      <vt:lpstr>1_Office Theme</vt:lpstr>
      <vt:lpstr>10_Office Theme</vt:lpstr>
      <vt:lpstr>12_Office Theme</vt:lpstr>
      <vt:lpstr>4_Office Theme</vt:lpstr>
      <vt:lpstr>8_Office Theme</vt:lpstr>
      <vt:lpstr>9_Office Theme</vt:lpstr>
      <vt:lpstr>15_Office Theme</vt:lpstr>
      <vt:lpstr>17_Office Theme</vt:lpstr>
      <vt:lpstr>2_Office Theme</vt:lpstr>
      <vt:lpstr>3_Office Theme</vt:lpstr>
      <vt:lpstr>PowerPoint Presentation</vt:lpstr>
      <vt:lpstr>PowerPoint Presentation</vt:lpstr>
      <vt:lpstr>PowerPoint Presentation</vt:lpstr>
      <vt:lpstr>PowerPoint Presentation</vt:lpstr>
      <vt:lpstr>PowerPoint Presentation</vt:lpstr>
      <vt:lpstr>We depend on it for our survival</vt:lpstr>
      <vt:lpstr>We depend on it for our survival</vt:lpstr>
      <vt:lpstr>First let’s look at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Crops don’t flourish</vt:lpstr>
      <vt:lpstr>PowerPoint Presentation</vt:lpstr>
      <vt:lpstr>PowerPoint Presentation</vt:lpstr>
      <vt:lpstr>Now let’s look at ecology</vt:lpstr>
      <vt:lpstr>Our cities are destroying wilderness and polluting land, sea and air</vt:lpstr>
      <vt:lpstr> High intensity agriculture destroys ecosystems and produces warming greenhouse gases such as CO2 and methane </vt:lpstr>
      <vt:lpstr>PowerPoint Presentation</vt:lpstr>
      <vt:lpstr>We are also covering the earth in plastic and toxic waste  </vt:lpstr>
      <vt:lpstr>Oceans are equally vital to our survival</vt:lpstr>
      <vt:lpstr>PowerPoint Presentation</vt:lpstr>
      <vt:lpstr>CO2 acidifies the oceans and warm water destroys corals</vt:lpstr>
      <vt:lpstr>PowerPoint Presentation</vt:lpstr>
      <vt:lpstr>Bug populations are plummeting due to pesticide use</vt:lpstr>
      <vt:lpstr>These days many fruit growers need to pollinate trees artificially </vt:lpstr>
      <vt:lpstr>The worry is that climate change and ecological destruction together may make the Earth inhospitable for humanity</vt:lpstr>
      <vt:lpstr>PowerPoint Presentation</vt:lpstr>
      <vt:lpstr>PowerPoint Presentation</vt:lpstr>
      <vt:lpstr>PowerPoint Presentation</vt:lpstr>
      <vt:lpstr>PowerPoint Presentation</vt:lpstr>
      <vt:lpstr>World governments have set scientists onto studying the problem</vt:lpstr>
      <vt:lpstr>PowerPoint Presentation</vt:lpstr>
      <vt:lpstr>PowerPoint Presentation</vt:lpstr>
      <vt:lpstr>PowerPoint Presentation</vt:lpstr>
      <vt:lpstr>PowerPoint Presentation</vt:lpstr>
      <vt:lpstr>PowerPoint Presentation</vt:lpstr>
      <vt:lpstr>Fossil fuel companies, like tobacco companies before them, have promoted their products, hidden the truth about their harms and paid governments to support them</vt:lpstr>
      <vt:lpstr>PowerPoint Presentation</vt:lpstr>
      <vt:lpstr>In 2018, something new happened: citizens started rising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 yourself?</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Jeffery, Kate</cp:lastModifiedBy>
  <cp:revision>1486</cp:revision>
  <dcterms:created xsi:type="dcterms:W3CDTF">2019-03-04T14:37:45Z</dcterms:created>
  <dcterms:modified xsi:type="dcterms:W3CDTF">2019-11-18T19:15:59Z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0x01010018D675E21CEB6947874B696390DB8600</vt:lpwstr>
  </property>
</Properties>
</file>